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92" r:id="rId2"/>
    <p:sldId id="2141411183" r:id="rId3"/>
    <p:sldId id="578" r:id="rId4"/>
    <p:sldId id="580" r:id="rId5"/>
    <p:sldId id="214570654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WLING, DANIEL L (LABOR)" userId="20c020df-86b0-4ef2-9f18-38ded6c94008" providerId="ADAL" clId="{5AB5BEBB-3FE7-4609-BC45-0BF3408738D6}"/>
    <pc:docChg chg="modSld">
      <pc:chgData name="BOWLING, DANIEL L (LABOR)" userId="20c020df-86b0-4ef2-9f18-38ded6c94008" providerId="ADAL" clId="{5AB5BEBB-3FE7-4609-BC45-0BF3408738D6}" dt="2021-03-17T13:18:10.730" v="0" actId="20577"/>
      <pc:docMkLst>
        <pc:docMk/>
      </pc:docMkLst>
      <pc:sldChg chg="modSp mod">
        <pc:chgData name="BOWLING, DANIEL L (LABOR)" userId="20c020df-86b0-4ef2-9f18-38ded6c94008" providerId="ADAL" clId="{5AB5BEBB-3FE7-4609-BC45-0BF3408738D6}" dt="2021-03-17T13:18:10.730" v="0" actId="20577"/>
        <pc:sldMkLst>
          <pc:docMk/>
          <pc:sldMk cId="1506761195" sldId="580"/>
        </pc:sldMkLst>
        <pc:spChg chg="mod">
          <ac:chgData name="BOWLING, DANIEL L (LABOR)" userId="20c020df-86b0-4ef2-9f18-38ded6c94008" providerId="ADAL" clId="{5AB5BEBB-3FE7-4609-BC45-0BF3408738D6}" dt="2021-03-17T13:18:10.730" v="0" actId="20577"/>
          <ac:spMkLst>
            <pc:docMk/>
            <pc:sldMk cId="1506761195" sldId="580"/>
            <ac:spMk id="7" creationId="{0F9232BD-5138-7B4C-96EF-136174669C38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4C71C-7C8F-4DF7-BF5F-4A8D7F4A0A7B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5B573-7C1D-4564-990B-36BB2A10B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3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03400" y="757238"/>
            <a:ext cx="3251200" cy="1828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C7EECF-FABC-D645-AD4B-53E101010D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18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9AE8C-E932-4A00-BBC0-512CA64EB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A0CB54-A3ED-4AA6-AB65-5A0F7003A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190CD-CF75-451B-BE59-20A0EF713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8A26-A611-45C6-8EA7-840FE8F97E8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8E903-5FC3-4A15-85C7-501A5F962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B7404-3C3C-422C-A185-299AB19F5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6697-5FBE-4017-A1F3-A9C7C328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6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D5290-37F6-47E9-B471-AF9DC32C1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430763-2F6B-448B-A0EE-6AA44A01C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63DED-F0F6-4B8E-82FF-85AE1D9DA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8A26-A611-45C6-8EA7-840FE8F97E8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68F14-2749-4670-A32F-2A746DFF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60EA0-4244-44B8-A996-9A07A80DB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6697-5FBE-4017-A1F3-A9C7C328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72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D9BE7A-1A02-46FD-8887-FF3368B791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35412C-8030-4581-877C-45A17D5E06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C267C-60D7-49E6-ABF8-F7849CE07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8A26-A611-45C6-8EA7-840FE8F97E8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93A0F-F8B7-491F-9293-8E1037035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B9A77-B549-409E-A7BB-585737BDF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6697-5FBE-4017-A1F3-A9C7C328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62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491067" y="1143000"/>
            <a:ext cx="11205504" cy="4892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7673820-086A-C449-BB47-0BE80AAAD5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25941652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mall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/>
          <p:cNvSpPr>
            <a:spLocks noGrp="1"/>
          </p:cNvSpPr>
          <p:nvPr>
            <p:ph type="title" hasCustomPrompt="1"/>
          </p:nvPr>
        </p:nvSpPr>
        <p:spPr>
          <a:xfrm>
            <a:off x="290806" y="245863"/>
            <a:ext cx="8674555" cy="1636913"/>
          </a:xfrm>
          <a:effectLst/>
        </p:spPr>
        <p:txBody>
          <a:bodyPr anchor="t" anchorCtr="0"/>
          <a:lstStyle>
            <a:lvl1pPr>
              <a:lnSpc>
                <a:spcPct val="90000"/>
              </a:lnSpc>
              <a:spcAft>
                <a:spcPts val="0"/>
              </a:spcAft>
              <a:defRPr sz="6000" b="0" i="0">
                <a:solidFill>
                  <a:schemeClr val="tx2"/>
                </a:solidFill>
                <a:latin typeface="ATT Aleck Sans Medium" panose="020B0503020203020204" pitchFamily="34" charset="0"/>
                <a:cs typeface="ATT Aleck Sans Medium" panose="020B0503020203020204" pitchFamily="34" charset="0"/>
              </a:defRPr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4" name="Text Placeholder"/>
          <p:cNvSpPr>
            <a:spLocks noGrp="1"/>
          </p:cNvSpPr>
          <p:nvPr>
            <p:ph type="body" sz="quarter" idx="18" hasCustomPrompt="1"/>
          </p:nvPr>
        </p:nvSpPr>
        <p:spPr>
          <a:xfrm>
            <a:off x="334689" y="2071376"/>
            <a:ext cx="5761311" cy="713232"/>
          </a:xfrm>
          <a:effectLst/>
        </p:spPr>
        <p:txBody>
          <a:bodyPr anchor="t"/>
          <a:lstStyle>
            <a:lvl1pPr marL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1pPr>
            <a:lvl2pPr marL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6pPr>
            <a:lvl7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7pPr>
            <a:lvl8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8pPr>
            <a:lvl9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[Optional subtitle]</a:t>
            </a:r>
          </a:p>
        </p:txBody>
      </p:sp>
      <p:sp>
        <p:nvSpPr>
          <p:cNvPr id="7" name="Text Box">
            <a:extLst>
              <a:ext uri="{FF2B5EF4-FFF2-40B4-BE49-F238E27FC236}">
                <a16:creationId xmlns:a16="http://schemas.microsoft.com/office/drawing/2014/main" id="{71C472D9-27CE-418D-B85E-A4B1AFFCA23A}"/>
              </a:ext>
            </a:extLst>
          </p:cNvPr>
          <p:cNvSpPr txBox="1"/>
          <p:nvPr userDrawn="1"/>
        </p:nvSpPr>
        <p:spPr>
          <a:xfrm>
            <a:off x="347753" y="6176891"/>
            <a:ext cx="5748246" cy="33027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tx1"/>
                </a:solidFill>
              </a:rPr>
              <a:t>© 2021 AT&amp;T Intellectual Property. AT&amp;T, Globe logo, and DIRECTV are registered trademarks and service marks of </a:t>
            </a:r>
            <a:br>
              <a:rPr lang="en-US" sz="600" dirty="0">
                <a:solidFill>
                  <a:schemeClr val="tx1"/>
                </a:solidFill>
              </a:rPr>
            </a:br>
            <a:r>
              <a:rPr lang="en-US" sz="600" dirty="0">
                <a:solidFill>
                  <a:schemeClr val="tx1"/>
                </a:solidFill>
              </a:rPr>
              <a:t>AT&amp;T Intellectual Property and/or AT&amp;T affiliated companies. All other marks are the property of their respective owners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600" b="1" dirty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dirty="0">
                <a:solidFill>
                  <a:schemeClr val="tx1"/>
                </a:solidFill>
              </a:rPr>
              <a:t>AT&amp;T Proprietary (Internal Use Only) - Not for use or disclosure outside the AT&amp;T companies except under written agreement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0D48E13-5AC4-4D81-8F5A-5690575558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59966" y="6005661"/>
            <a:ext cx="1451979" cy="715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175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9EE38-2AA2-4F17-832A-0D5236DA7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65FA5-7732-4AC8-8BA4-28C3509C3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FBBF9-CCFB-40ED-9A9F-6BF70EF70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8A26-A611-45C6-8EA7-840FE8F97E8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BBD4A-92FE-403C-94A3-86FCCC72E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B279F-F16D-4564-AC61-CF559B27F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6697-5FBE-4017-A1F3-A9C7C328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4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C6F6D-D606-4EEF-95BC-A47B25B60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224606-49FC-48ED-AB5D-73BB644DF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C8C7D-3F65-4404-9273-8AE00E61F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8A26-A611-45C6-8EA7-840FE8F97E8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0B20A-6821-4C00-B465-AF83CACE4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32366-36E3-4F9E-B1E1-F712B16E3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6697-5FBE-4017-A1F3-A9C7C328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2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DFEFA-84AA-46AB-A007-EEA40C085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6F0A6-7CCA-4829-81CA-8F4BFDEBB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200F33-E817-40BE-8D26-EAEAF6339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8DAD18-BAEF-4266-B4A7-180C41C81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8A26-A611-45C6-8EA7-840FE8F97E8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55439-4E92-4930-9309-7C2F6DCF6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AE855-B3F2-4A89-95F1-29A9561ED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6697-5FBE-4017-A1F3-A9C7C328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4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03ACD-FDD2-4303-94A4-627D65580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5FEFB-777D-4FC1-B662-8B1B548FEC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E2622-831C-4FF3-AE76-AE440A68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3349B9-1276-4CB2-919B-9C18DA3DBB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C27473-0436-42CB-9D81-9F6B38847C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005C11-88B9-4ED9-87E6-D6BF85CB8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8A26-A611-45C6-8EA7-840FE8F97E8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289967-A83F-41C1-949E-F27116136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541C40-C839-49B1-8509-0C7ABF958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6697-5FBE-4017-A1F3-A9C7C328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8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65578-7FA1-4935-A421-A0EF33F57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498B56-65EA-4C65-ADCB-4FDEFCDED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8A26-A611-45C6-8EA7-840FE8F97E8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22C564-9C05-404A-B692-829995401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1582E-C991-4F79-A4E7-C4646AA7F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6697-5FBE-4017-A1F3-A9C7C328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79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6FC393-9FDD-46F9-B11C-751FCD41A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8A26-A611-45C6-8EA7-840FE8F97E8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D9F0B-2C9E-4ED2-A408-4AEA41234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69323D-5E99-45E1-8D13-2C4B94FE0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6697-5FBE-4017-A1F3-A9C7C328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20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16010-1E18-4E1A-8049-AA04CF7E1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B4D13-4695-4CEB-A2BE-6303A0888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6DFDAE-EC3C-49CF-9828-6365997EA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6E0501-256C-4549-8632-7AB78F71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8A26-A611-45C6-8EA7-840FE8F97E8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4A7E4-BB89-47BE-996C-96A00804A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763B3-4D71-41C3-A4E9-4256DDEBF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6697-5FBE-4017-A1F3-A9C7C328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4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22F11-922B-4F73-BC95-5127866EF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C69916-FEE6-414B-B9F1-358390E407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2907B6-A54F-46C7-A049-C42E64964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974E8-BC9F-48CA-9C7E-869A1C592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68A26-A611-45C6-8EA7-840FE8F97E8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70EC0-601E-42D3-A8EE-8F523B976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802B55-A236-491C-B7AB-B7A88D8FF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16697-5FBE-4017-A1F3-A9C7C328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3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3414B1-DEC8-48B8-9FC5-B3B5F7FAB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93A6E-DDF1-4E26-A61E-F09330237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D87C3-2801-42F7-B05E-E6B088D924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68A26-A611-45C6-8EA7-840FE8F97E80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0F4B2-4D50-40B7-8D35-7D3063CC07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D7188-5F4F-4B1C-B213-A17FB08F81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16697-5FBE-4017-A1F3-A9C7C3287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5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18B96376-CCC7-4DD1-801D-90B641B2B72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383" imgH="384" progId="TCLayout.ActiveDocument.1">
                  <p:embed/>
                </p:oleObj>
              </mc:Choice>
              <mc:Fallback>
                <p:oleObj name="think-cell Slide" r:id="rId5" imgW="383" imgH="38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18B96376-CCC7-4DD1-801D-90B641B2B7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32ADF3C5-8ECB-4366-A8BC-930F50BDD21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dk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  <a:buClr>
                <a:schemeClr val="bg1"/>
              </a:buClr>
            </a:pPr>
            <a:endParaRPr kumimoji="0" lang="en-US" sz="6000" b="1" u="none" strike="noStrike" kern="1200" cap="none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TT Aleck Sans Medium" panose="020B0603020203020204" pitchFamily="34" charset="0"/>
              <a:ea typeface="+mj-ea"/>
              <a:cs typeface="ATT Aleck Sans Medium" panose="020B0603020203020204" pitchFamily="34" charset="0"/>
              <a:sym typeface="ATT Aleck Sans Medium" panose="020B0603020203020204" pitchFamily="34" charset="0"/>
            </a:endParaRPr>
          </a:p>
        </p:txBody>
      </p:sp>
      <p:sp>
        <p:nvSpPr>
          <p:cNvPr id="9" name="Title">
            <a:extLst>
              <a:ext uri="{FF2B5EF4-FFF2-40B4-BE49-F238E27FC236}">
                <a16:creationId xmlns:a16="http://schemas.microsoft.com/office/drawing/2014/main" id="{A2BD4BD3-0103-4549-B981-0853BC5AE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731" y="245864"/>
            <a:ext cx="11134014" cy="166199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2021 2Q National Wire Services  Incentive Changes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10" name="Text Placeholder">
            <a:extLst>
              <a:ext uri="{FF2B5EF4-FFF2-40B4-BE49-F238E27FC236}">
                <a16:creationId xmlns:a16="http://schemas.microsoft.com/office/drawing/2014/main" id="{BE73DAF5-78D9-42EA-A2E7-91A0C78B100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4602" y="2071376"/>
            <a:ext cx="5759811" cy="71323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Estevan Gonzalez / Sr. – Technical Process/Quality</a:t>
            </a:r>
          </a:p>
          <a:p>
            <a:r>
              <a:rPr lang="en-US" dirty="0"/>
              <a:t>March 11</a:t>
            </a:r>
            <a:r>
              <a:rPr lang="en-US" baseline="30000" dirty="0"/>
              <a:t>th</a:t>
            </a:r>
            <a:r>
              <a:rPr lang="en-US" dirty="0"/>
              <a:t>, 2021</a:t>
            </a:r>
          </a:p>
        </p:txBody>
      </p:sp>
    </p:spTree>
    <p:extLst>
      <p:ext uri="{BB962C8B-B14F-4D97-AF65-F5344CB8AC3E}">
        <p14:creationId xmlns:p14="http://schemas.microsoft.com/office/powerpoint/2010/main" val="3805117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E78E294D-4932-4579-AFB5-439858C51DF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40013" y="6404924"/>
            <a:ext cx="722839" cy="356078"/>
          </a:xfrm>
          <a:prstGeom prst="rect">
            <a:avLst/>
          </a:prstGeom>
        </p:spPr>
      </p:pic>
      <p:sp>
        <p:nvSpPr>
          <p:cNvPr id="22" name="Title">
            <a:extLst>
              <a:ext uri="{FF2B5EF4-FFF2-40B4-BE49-F238E27FC236}">
                <a16:creationId xmlns:a16="http://schemas.microsoft.com/office/drawing/2014/main" id="{3B3CE83A-A59C-4B0F-9AAD-BFD3C9BDB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69" y="283463"/>
            <a:ext cx="9927247" cy="1134275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rgbClr val="00B0F0"/>
                </a:solidFill>
                <a:latin typeface="ATT Aleck Sans Medium" panose="020B0503020203020204" pitchFamily="34" charset="0"/>
                <a:cs typeface="ATT Aleck Sans Medium" panose="020B0503020203020204" pitchFamily="34" charset="0"/>
              </a:rPr>
              <a:t>Summary</a:t>
            </a:r>
            <a:br>
              <a:rPr lang="en-US" sz="5400" b="1" dirty="0">
                <a:solidFill>
                  <a:srgbClr val="00B0F0"/>
                </a:solidFill>
                <a:latin typeface="ATT Aleck Sans Medium" panose="020B0503020203020204" pitchFamily="34" charset="0"/>
                <a:cs typeface="ATT Aleck Sans Medium" panose="020B0503020203020204" pitchFamily="34" charset="0"/>
              </a:rPr>
            </a:br>
            <a:r>
              <a:rPr lang="en-US" sz="5400" b="1" dirty="0">
                <a:latin typeface="ATT Aleck Sans Medium" panose="020B0503020203020204" pitchFamily="34" charset="0"/>
                <a:cs typeface="ATT Aleck Sans Medium" panose="020B0503020203020204" pitchFamily="34" charset="0"/>
              </a:rPr>
              <a:t>Machine Operators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54754114-9EFB-4C9B-B337-565807DB6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346" y="1980500"/>
            <a:ext cx="10951667" cy="4126681"/>
          </a:xfrm>
        </p:spPr>
        <p:txBody>
          <a:bodyPr>
            <a:normAutofit/>
          </a:bodyPr>
          <a:lstStyle/>
          <a:p>
            <a:pPr marL="114300" indent="-342900">
              <a:lnSpc>
                <a:spcPct val="110000"/>
              </a:lnSpc>
            </a:pPr>
            <a:r>
              <a:rPr lang="en-US" sz="1900" dirty="0"/>
              <a:t>Changes to align with broader CFO Organization</a:t>
            </a:r>
          </a:p>
          <a:p>
            <a:pPr marL="571500" lvl="1" indent="-342900">
              <a:lnSpc>
                <a:spcPct val="110000"/>
              </a:lnSpc>
            </a:pPr>
            <a:r>
              <a:rPr lang="en-US" sz="1500" dirty="0"/>
              <a:t>Payout structure changed from Top 15% in Effective Performance Score to Tiered Payout - Efficiency</a:t>
            </a:r>
          </a:p>
          <a:p>
            <a:pPr marL="571500" lvl="1" indent="-342900">
              <a:lnSpc>
                <a:spcPct val="110000"/>
              </a:lnSpc>
            </a:pPr>
            <a:r>
              <a:rPr lang="en-US" sz="1500" dirty="0"/>
              <a:t>Targets aligned by Area Manager to provide equal earning opportunity across Area Manager groups</a:t>
            </a:r>
          </a:p>
          <a:p>
            <a:pPr marL="571500" lvl="1" indent="-342900">
              <a:lnSpc>
                <a:spcPct val="110000"/>
              </a:lnSpc>
            </a:pPr>
            <a:r>
              <a:rPr lang="en-US" sz="1500" dirty="0"/>
              <a:t>Quarterly Double Up reintroduced to promote consistent performance </a:t>
            </a:r>
          </a:p>
          <a:p>
            <a:pPr marL="571500" lvl="1" indent="-342900">
              <a:lnSpc>
                <a:spcPct val="110000"/>
              </a:lnSpc>
            </a:pPr>
            <a:endParaRPr lang="en-US" sz="1500" dirty="0"/>
          </a:p>
          <a:p>
            <a:pPr marL="114300" indent="-342900">
              <a:lnSpc>
                <a:spcPct val="110000"/>
              </a:lnSpc>
            </a:pPr>
            <a:r>
              <a:rPr lang="en-US" sz="1900" dirty="0"/>
              <a:t>Increased Payout Amounts </a:t>
            </a:r>
          </a:p>
          <a:p>
            <a:pPr marL="114300" indent="-342900">
              <a:lnSpc>
                <a:spcPct val="110000"/>
              </a:lnSpc>
            </a:pPr>
            <a:endParaRPr lang="en-US" sz="1900" dirty="0"/>
          </a:p>
          <a:p>
            <a:pPr marL="114300" indent="-342900">
              <a:lnSpc>
                <a:spcPct val="110000"/>
              </a:lnSpc>
            </a:pPr>
            <a:r>
              <a:rPr lang="en-US" sz="1900" dirty="0"/>
              <a:t>Eligibility/Performance Metrics Updates</a:t>
            </a:r>
          </a:p>
          <a:p>
            <a:pPr marL="571500" lvl="1" indent="-342900">
              <a:lnSpc>
                <a:spcPct val="110000"/>
              </a:lnSpc>
            </a:pPr>
            <a:r>
              <a:rPr lang="en-US" sz="1500" dirty="0"/>
              <a:t>Dispatch Efficiency – AM Level Target</a:t>
            </a:r>
          </a:p>
          <a:p>
            <a:pPr marL="571500" lvl="1" indent="-342900">
              <a:lnSpc>
                <a:spcPct val="110000"/>
              </a:lnSpc>
            </a:pPr>
            <a:r>
              <a:rPr lang="en-US" sz="1500" dirty="0"/>
              <a:t>Efficiency – AM Level Target</a:t>
            </a:r>
          </a:p>
          <a:p>
            <a:pPr marL="571500" lvl="1" indent="-342900">
              <a:lnSpc>
                <a:spcPct val="110000"/>
              </a:lnSpc>
            </a:pPr>
            <a:r>
              <a:rPr lang="en-US" sz="1500" dirty="0"/>
              <a:t>Cut Over Percentage – AM Level Target</a:t>
            </a:r>
          </a:p>
          <a:p>
            <a:pPr marL="571500" lvl="1" indent="-342900">
              <a:lnSpc>
                <a:spcPct val="110000"/>
              </a:lnSpc>
            </a:pPr>
            <a:endParaRPr lang="en-US" sz="1500" dirty="0"/>
          </a:p>
          <a:p>
            <a:pPr marL="114300" indent="-342900">
              <a:lnSpc>
                <a:spcPct val="110000"/>
              </a:lnSpc>
            </a:pPr>
            <a:endParaRPr lang="en-US" sz="1900" dirty="0"/>
          </a:p>
        </p:txBody>
      </p:sp>
      <p:sp>
        <p:nvSpPr>
          <p:cNvPr id="8" name="Slide Number Placeholder">
            <a:extLst>
              <a:ext uri="{FF2B5EF4-FFF2-40B4-BE49-F238E27FC236}">
                <a16:creationId xmlns:a16="http://schemas.microsoft.com/office/drawing/2014/main" id="{335F86BC-A96C-4CF7-AC04-43F7BBEB2DFF}"/>
              </a:ext>
            </a:extLst>
          </p:cNvPr>
          <p:cNvSpPr txBox="1">
            <a:spLocks/>
          </p:cNvSpPr>
          <p:nvPr/>
        </p:nvSpPr>
        <p:spPr>
          <a:xfrm>
            <a:off x="343654" y="6491442"/>
            <a:ext cx="722651" cy="19197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lnSpc>
                <a:spcPts val="1000"/>
              </a:lnSpc>
              <a:defRPr sz="800" b="0" kern="120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063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3109C-F841-A249-A33C-708B7DCDEF14}" type="slidenum"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pPr marL="0" marR="0" lvl="0" indent="0" algn="l" defTabSz="457063" rtl="0" eaLnBrk="1" fontAlgn="auto" latinLnBrk="0" hangingPunct="1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TT Aleck Sans" panose="020B0503020203020204" pitchFamily="34" charset="0"/>
              <a:ea typeface="+mn-ea"/>
              <a:cs typeface="ATT Aleck Sans" panose="020B0503020203020204" pitchFamily="34" charset="0"/>
            </a:endParaRPr>
          </a:p>
        </p:txBody>
      </p:sp>
      <p:cxnSp>
        <p:nvCxnSpPr>
          <p:cNvPr id="9" name="Straight Connector">
            <a:extLst>
              <a:ext uri="{FF2B5EF4-FFF2-40B4-BE49-F238E27FC236}">
                <a16:creationId xmlns:a16="http://schemas.microsoft.com/office/drawing/2014/main" id="{D3D8E122-39FE-44E0-953A-D6BB0A40A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50840" y="6388882"/>
            <a:ext cx="11488737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7C5DDF7F-AC66-42BA-8520-89A495CE6E5F}"/>
              </a:ext>
            </a:extLst>
          </p:cNvPr>
          <p:cNvSpPr txBox="1">
            <a:spLocks/>
          </p:cNvSpPr>
          <p:nvPr/>
        </p:nvSpPr>
        <p:spPr>
          <a:xfrm>
            <a:off x="506177" y="6422966"/>
            <a:ext cx="8411400" cy="330573"/>
          </a:xfrm>
          <a:prstGeom prst="rect">
            <a:avLst/>
          </a:prstGeom>
        </p:spPr>
        <p:txBody>
          <a:bodyPr anchor="ctr">
            <a:normAutofit fontScale="55000" lnSpcReduction="2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063"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ATT Aleck Sans" panose="020B0503020203020204" pitchFamily="34" charset="0"/>
              </a:rPr>
              <a:t>2021 NWS you Earn Incentive 2Q Changes / March 11</a:t>
            </a:r>
            <a:r>
              <a:rPr lang="en-US" baseline="30000" dirty="0">
                <a:solidFill>
                  <a:srgbClr val="000000"/>
                </a:solidFill>
                <a:latin typeface="ATT Aleck Sans" panose="020B0503020203020204" pitchFamily="34" charset="0"/>
              </a:rPr>
              <a:t>th</a:t>
            </a:r>
            <a:r>
              <a:rPr lang="en-US" dirty="0">
                <a:solidFill>
                  <a:srgbClr val="000000"/>
                </a:solidFill>
                <a:latin typeface="ATT Aleck Sans" panose="020B0503020203020204" pitchFamily="34" charset="0"/>
              </a:rPr>
              <a:t> , 2021 / © 2021 AT&amp;T Intellectual Property - AT&amp;T Proprietary (Internal Use Only) </a:t>
            </a:r>
          </a:p>
        </p:txBody>
      </p:sp>
    </p:spTree>
    <p:extLst>
      <p:ext uri="{BB962C8B-B14F-4D97-AF65-F5344CB8AC3E}">
        <p14:creationId xmlns:p14="http://schemas.microsoft.com/office/powerpoint/2010/main" val="86707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FD21C9-50E8-F748-997B-C91CAF5471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3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6C3E90F-CB65-5041-8AFE-392B9C9A6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45" y="208622"/>
            <a:ext cx="10515600" cy="63504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00B0F0"/>
                </a:solidFill>
                <a:latin typeface="ATT Aleck Cd Medium" panose="020B0606020203020204" pitchFamily="34" charset="0"/>
                <a:cs typeface="ATT Aleck Cd Medium" panose="020B0606020203020204" pitchFamily="34" charset="0"/>
              </a:rPr>
              <a:t>2020 Field Ops you Earn Incentive for Non-Management</a:t>
            </a:r>
            <a:br>
              <a:rPr lang="en-US" sz="3200" dirty="0">
                <a:solidFill>
                  <a:srgbClr val="00B0F0"/>
                </a:solidFill>
                <a:latin typeface="ATT Aleck Cd Medium" panose="020B0606020203020204" pitchFamily="34" charset="0"/>
                <a:cs typeface="ATT Aleck Cd Medium" panose="020B0606020203020204" pitchFamily="34" charset="0"/>
              </a:rPr>
            </a:br>
            <a:r>
              <a:rPr lang="en-US" sz="2200" dirty="0">
                <a:latin typeface="ATT Aleck Cd Medium" panose="020B0606020203020204" pitchFamily="34" charset="0"/>
                <a:cs typeface="ATT Aleck Cd Medium" panose="020B0606020203020204" pitchFamily="34" charset="0"/>
              </a:rPr>
              <a:t>PMO</a:t>
            </a:r>
            <a:endParaRPr lang="en-US" sz="3200" dirty="0">
              <a:latin typeface="ATT Aleck Cd Medium" panose="020B0606020203020204" pitchFamily="34" charset="0"/>
              <a:cs typeface="ATT Aleck Cd Medium" panose="020B0606020203020204" pitchFamily="34" charset="0"/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BFD4214-2E5C-8C49-83FE-9B6D92CECB1D}"/>
              </a:ext>
            </a:extLst>
          </p:cNvPr>
          <p:cNvSpPr txBox="1">
            <a:spLocks/>
          </p:cNvSpPr>
          <p:nvPr/>
        </p:nvSpPr>
        <p:spPr>
          <a:xfrm>
            <a:off x="8120932" y="1789657"/>
            <a:ext cx="3984006" cy="4517064"/>
          </a:xfrm>
          <a:prstGeom prst="rect">
            <a:avLst/>
          </a:prstGeom>
        </p:spPr>
        <p:txBody>
          <a:bodyPr vert="horz" lIns="0" tIns="0" rIns="0" bIns="0" spcCol="493776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FontTx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ATT Aleck Sans" panose="020B0503020203020204" pitchFamily="34" charset="0"/>
              </a:defRPr>
            </a:lvl1pPr>
            <a:lvl2pPr marL="285750" indent="-28575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B0604020202020204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2pPr>
            <a:lvl3pPr marL="4572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‒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3pPr>
            <a:lvl4pPr marL="6858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75000"/>
              <a:buFont typeface="ATT Aleck San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4pPr>
            <a:lvl5pPr marL="9144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60000"/>
              <a:buFont typeface="ATT Aleck Sans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5pPr>
            <a:lvl6pPr marL="11430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◦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6pPr>
            <a:lvl7pPr marL="13716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›"/>
              <a:defRPr sz="1400" kern="120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7pPr>
            <a:lvl8pPr marL="16002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▫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6926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sz="1998" dirty="0">
                <a:solidFill>
                  <a:srgbClr val="009FDB"/>
                </a:solidFill>
                <a:latin typeface="ATT Aleck Sans" panose="020B0503020203020204" pitchFamily="34" charset="0"/>
              </a:rPr>
              <a:t>Monthly</a:t>
            </a:r>
            <a:r>
              <a:rPr lang="en-US" sz="1998" baseline="30000" dirty="0">
                <a:solidFill>
                  <a:srgbClr val="FF0000"/>
                </a:solidFill>
                <a:latin typeface="ATT Aleck Sans" panose="020B0503020203020204" pitchFamily="34" charset="0"/>
              </a:rPr>
              <a:t>*</a:t>
            </a:r>
          </a:p>
          <a:p>
            <a:pPr algn="ctr" defTabSz="456926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sz="1998" dirty="0">
                <a:solidFill>
                  <a:srgbClr val="009FDB"/>
                </a:solidFill>
                <a:latin typeface="ATT Aleck Sans" panose="020B0503020203020204" pitchFamily="34" charset="0"/>
              </a:rPr>
              <a:t>Awards</a:t>
            </a:r>
            <a:endParaRPr lang="en-US" sz="1400" dirty="0">
              <a:solidFill>
                <a:srgbClr val="009FDB"/>
              </a:solidFill>
              <a:latin typeface="ATT Aleck Sans" panose="020B0503020203020204" pitchFamily="34" charset="0"/>
            </a:endParaRPr>
          </a:p>
          <a:p>
            <a:pPr marL="0" lvl="1" indent="0" algn="ctr" defTabSz="456926">
              <a:spcAft>
                <a:spcPts val="600"/>
              </a:spcAft>
              <a:buNone/>
              <a:defRPr/>
            </a:pPr>
            <a:endParaRPr lang="en-US" sz="1200" b="1" dirty="0">
              <a:solidFill>
                <a:srgbClr val="000000"/>
              </a:solidFill>
              <a:latin typeface="ATT Aleck Sans" panose="020B0503020203020204" pitchFamily="34" charset="0"/>
            </a:endParaRPr>
          </a:p>
          <a:p>
            <a:pPr marL="0" lvl="1" indent="0" algn="ctr" defTabSz="456926">
              <a:spcAft>
                <a:spcPts val="600"/>
              </a:spcAft>
              <a:buNone/>
              <a:defRPr/>
            </a:pPr>
            <a:endParaRPr lang="en-US" sz="1200" b="1" dirty="0">
              <a:solidFill>
                <a:srgbClr val="000000"/>
              </a:solidFill>
              <a:latin typeface="ATT Aleck Sans" panose="020B0503020203020204" pitchFamily="34" charset="0"/>
            </a:endParaRPr>
          </a:p>
          <a:p>
            <a:pPr marL="0" lvl="1" indent="0" algn="ctr" defTabSz="456926">
              <a:spcAft>
                <a:spcPts val="600"/>
              </a:spcAft>
              <a:buNone/>
              <a:defRPr/>
            </a:pPr>
            <a:endParaRPr lang="en-US" sz="1200" b="1" dirty="0">
              <a:solidFill>
                <a:srgbClr val="000000"/>
              </a:solidFill>
              <a:latin typeface="ATT Aleck Sans" panose="020B0503020203020204" pitchFamily="34" charset="0"/>
            </a:endParaRPr>
          </a:p>
          <a:p>
            <a:pPr marL="0" lvl="1" indent="0" algn="ctr" defTabSz="456926">
              <a:spcAft>
                <a:spcPts val="600"/>
              </a:spcAft>
              <a:buNone/>
              <a:defRPr/>
            </a:pPr>
            <a:endParaRPr lang="en-US" sz="1200" b="1" dirty="0">
              <a:solidFill>
                <a:srgbClr val="000000"/>
              </a:solidFill>
              <a:latin typeface="ATT Aleck Sans" panose="020B0503020203020204" pitchFamily="34" charset="0"/>
            </a:endParaRPr>
          </a:p>
          <a:p>
            <a:pPr marL="0" lvl="1" indent="0" algn="ctr" defTabSz="456926">
              <a:spcAft>
                <a:spcPts val="600"/>
              </a:spcAft>
              <a:buNone/>
              <a:defRPr/>
            </a:pPr>
            <a:endParaRPr lang="en-US" sz="1200" b="1" dirty="0">
              <a:solidFill>
                <a:srgbClr val="000000"/>
              </a:solidFill>
              <a:latin typeface="ATT Aleck Sans" panose="020B0503020203020204" pitchFamily="34" charset="0"/>
            </a:endParaRPr>
          </a:p>
          <a:p>
            <a:pPr marL="0" lvl="1" indent="0" algn="ctr" defTabSz="456926">
              <a:spcAft>
                <a:spcPts val="600"/>
              </a:spcAft>
              <a:buNone/>
              <a:defRPr/>
            </a:pPr>
            <a:endParaRPr lang="en-US" sz="1200" b="1" dirty="0">
              <a:solidFill>
                <a:srgbClr val="000000"/>
              </a:solidFill>
              <a:latin typeface="ATT Aleck Sans" panose="020B0503020203020204" pitchFamily="34" charset="0"/>
            </a:endParaRPr>
          </a:p>
          <a:p>
            <a:pPr marL="0" lvl="1" indent="0" algn="ctr" defTabSz="456926">
              <a:spcAft>
                <a:spcPts val="600"/>
              </a:spcAft>
              <a:buNone/>
              <a:defRPr/>
            </a:pPr>
            <a:endParaRPr lang="en-US" sz="500" b="1" dirty="0">
              <a:solidFill>
                <a:srgbClr val="000000"/>
              </a:solidFill>
              <a:latin typeface="ATT Aleck Sans" panose="020B0503020203020204" pitchFamily="34" charset="0"/>
            </a:endParaRPr>
          </a:p>
          <a:p>
            <a:pPr marL="171348" lvl="2" indent="0" algn="ctr" defTabSz="456926">
              <a:spcAft>
                <a:spcPts val="0"/>
              </a:spcAft>
              <a:buNone/>
              <a:defRPr/>
            </a:pPr>
            <a:endParaRPr lang="en-US" sz="1100" b="1" dirty="0">
              <a:solidFill>
                <a:srgbClr val="000000"/>
              </a:solidFill>
              <a:latin typeface="ATT Aleck Sans" panose="020B0503020203020204" pitchFamily="34" charset="0"/>
            </a:endParaRPr>
          </a:p>
          <a:p>
            <a:pPr marL="913852" lvl="4" indent="-285578" defTabSz="456926">
              <a:buFont typeface="Courier New" panose="02070309020205020404" pitchFamily="49" charset="0"/>
              <a:buChar char="o"/>
              <a:defRPr/>
            </a:pPr>
            <a:endParaRPr lang="en-US" sz="1050" i="1" dirty="0">
              <a:solidFill>
                <a:srgbClr val="000000"/>
              </a:solidFill>
              <a:latin typeface="ATT Aleck Sans" panose="020B0503020203020204" pitchFamily="34" charset="0"/>
            </a:endParaRPr>
          </a:p>
          <a:p>
            <a:pPr marL="913852" lvl="4" indent="-285578" defTabSz="456926">
              <a:buFont typeface="Courier New" panose="02070309020205020404" pitchFamily="49" charset="0"/>
              <a:buChar char="o"/>
              <a:defRPr/>
            </a:pPr>
            <a:endParaRPr lang="en-US" sz="1050" i="1" dirty="0">
              <a:solidFill>
                <a:srgbClr val="000000"/>
              </a:solidFill>
              <a:latin typeface="ATT Aleck Sans" panose="020B0503020203020204" pitchFamily="34" charset="0"/>
            </a:endParaRPr>
          </a:p>
          <a:p>
            <a:pPr marL="628273" lvl="4" indent="0" defTabSz="456926">
              <a:buNone/>
              <a:defRPr/>
            </a:pPr>
            <a:endParaRPr lang="en-US" sz="600" i="1" dirty="0">
              <a:solidFill>
                <a:srgbClr val="000000"/>
              </a:solidFill>
              <a:latin typeface="ATT Aleck Sans" panose="020B0503020203020204" pitchFamily="34" charset="0"/>
            </a:endParaRPr>
          </a:p>
          <a:p>
            <a:pPr marL="112679" lvl="4" indent="0" defTabSz="456926">
              <a:buNone/>
              <a:defRPr/>
            </a:pPr>
            <a:r>
              <a:rPr lang="en-US" sz="900" b="1" i="1" dirty="0">
                <a:solidFill>
                  <a:srgbClr val="FF0000"/>
                </a:solidFill>
                <a:latin typeface="ATT Aleck Sans" panose="020B0503020203020204" pitchFamily="34" charset="0"/>
              </a:rPr>
              <a:t>*</a:t>
            </a:r>
            <a:r>
              <a:rPr lang="en-US" sz="900" i="1" dirty="0">
                <a:solidFill>
                  <a:srgbClr val="000000"/>
                </a:solidFill>
                <a:latin typeface="ATT Aleck Sans" panose="020B0503020203020204" pitchFamily="34" charset="0"/>
              </a:rPr>
              <a:t>Must meet all Eligibility Requirements to receive any award unless otherwise specified</a:t>
            </a:r>
          </a:p>
          <a:p>
            <a:pPr marL="112679" lvl="4" indent="0" defTabSz="456926">
              <a:buNone/>
              <a:defRPr/>
            </a:pPr>
            <a:r>
              <a:rPr lang="en-US" sz="900" b="1" i="1" dirty="0">
                <a:solidFill>
                  <a:srgbClr val="FF0000"/>
                </a:solidFill>
                <a:latin typeface="ATT Aleck Sans" panose="020B0503020203020204" pitchFamily="34" charset="0"/>
              </a:rPr>
              <a:t>**</a:t>
            </a:r>
            <a:r>
              <a:rPr lang="en-US" sz="900" i="1" dirty="0">
                <a:solidFill>
                  <a:srgbClr val="000000"/>
                </a:solidFill>
                <a:latin typeface="ATT Aleck Sans" panose="020B0503020203020204" pitchFamily="34" charset="0"/>
              </a:rPr>
              <a:t>Ranking for Individual Awards separated by Business Services, Core, DEG, Premises/Wire, Utility Operations and the Dispatch Optimization Center</a:t>
            </a:r>
          </a:p>
          <a:p>
            <a:pPr marL="112679" lvl="4" indent="0" defTabSz="456926">
              <a:spcAft>
                <a:spcPts val="0"/>
              </a:spcAft>
              <a:buNone/>
              <a:defRPr/>
            </a:pPr>
            <a:r>
              <a:rPr lang="en-US" sz="900" b="1" i="1" dirty="0">
                <a:solidFill>
                  <a:srgbClr val="FF0000"/>
                </a:solidFill>
                <a:latin typeface="ATT Aleck Sans" panose="020B0503020203020204" pitchFamily="34" charset="0"/>
              </a:rPr>
              <a:t>***</a:t>
            </a:r>
            <a:r>
              <a:rPr lang="en-US" sz="900" i="1" dirty="0">
                <a:solidFill>
                  <a:srgbClr val="000000"/>
                </a:solidFill>
                <a:latin typeface="ATT Aleck Sans" panose="020B0503020203020204" pitchFamily="34" charset="0"/>
              </a:rPr>
              <a:t>Only 1 team in Director Group per award. </a:t>
            </a:r>
          </a:p>
          <a:p>
            <a:pPr marL="117440" lvl="4" indent="-4762" defTabSz="456926">
              <a:buNone/>
              <a:defRPr/>
            </a:pPr>
            <a:r>
              <a:rPr lang="en-US" sz="900" i="1" dirty="0">
                <a:solidFill>
                  <a:srgbClr val="000000"/>
                </a:solidFill>
                <a:latin typeface="ATT Aleck Sans" panose="020B0503020203020204" pitchFamily="34" charset="0"/>
              </a:rPr>
              <a:t>      Director must have 5 teams in order to receive Team Payout Awards</a:t>
            </a:r>
          </a:p>
          <a:p>
            <a:pPr marL="112679" lvl="4" indent="0" defTabSz="456926">
              <a:buNone/>
              <a:defRPr/>
            </a:pPr>
            <a:endParaRPr lang="en-US" sz="900" i="1" dirty="0">
              <a:solidFill>
                <a:srgbClr val="000000"/>
              </a:solidFill>
              <a:latin typeface="ATT Aleck Sans" panose="020B0503020203020204" pitchFamily="34" charset="0"/>
            </a:endParaRPr>
          </a:p>
        </p:txBody>
      </p:sp>
      <p:sp>
        <p:nvSpPr>
          <p:cNvPr id="6" name="Slide Number Placeholder">
            <a:extLst>
              <a:ext uri="{FF2B5EF4-FFF2-40B4-BE49-F238E27FC236}">
                <a16:creationId xmlns:a16="http://schemas.microsoft.com/office/drawing/2014/main" id="{8BBEFDE9-AF86-DB45-8B78-04383A5C1A5D}"/>
              </a:ext>
            </a:extLst>
          </p:cNvPr>
          <p:cNvSpPr txBox="1">
            <a:spLocks/>
          </p:cNvSpPr>
          <p:nvPr/>
        </p:nvSpPr>
        <p:spPr>
          <a:xfrm>
            <a:off x="492527" y="6398261"/>
            <a:ext cx="294066" cy="22479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6926">
              <a:defRPr/>
            </a:pPr>
            <a:r>
              <a:rPr lang="en-US" dirty="0">
                <a:solidFill>
                  <a:srgbClr val="000000"/>
                </a:solidFill>
                <a:latin typeface="ATT Aleck Sans" panose="020B0503020203020204" pitchFamily="34" charset="0"/>
              </a:rPr>
              <a:t> 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0F9232BD-5138-7B4C-96EF-136174669C38}"/>
              </a:ext>
            </a:extLst>
          </p:cNvPr>
          <p:cNvSpPr txBox="1">
            <a:spLocks/>
          </p:cNvSpPr>
          <p:nvPr/>
        </p:nvSpPr>
        <p:spPr>
          <a:xfrm>
            <a:off x="3176" y="1789657"/>
            <a:ext cx="3796447" cy="3819112"/>
          </a:xfrm>
          <a:prstGeom prst="rect">
            <a:avLst/>
          </a:prstGeom>
        </p:spPr>
        <p:txBody>
          <a:bodyPr vert="horz" lIns="0" tIns="0" rIns="0" bIns="0" spcCol="493776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FontTx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ATT Aleck Sans" panose="020B0503020203020204" pitchFamily="34" charset="0"/>
              </a:defRPr>
            </a:lvl1pPr>
            <a:lvl2pPr marL="285750" indent="-28575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B0604020202020204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2pPr>
            <a:lvl3pPr marL="4572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‒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3pPr>
            <a:lvl4pPr marL="6858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75000"/>
              <a:buFont typeface="ATT Aleck San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4pPr>
            <a:lvl5pPr marL="9144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60000"/>
              <a:buFont typeface="ATT Aleck Sans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5pPr>
            <a:lvl6pPr marL="11430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◦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6pPr>
            <a:lvl7pPr marL="13716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›"/>
              <a:defRPr sz="1400" kern="120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7pPr>
            <a:lvl8pPr marL="16002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▫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6926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sz="1998" dirty="0">
                <a:solidFill>
                  <a:srgbClr val="009FDB"/>
                </a:solidFill>
                <a:latin typeface="ATT Aleck Sans" panose="020B0503020203020204" pitchFamily="34" charset="0"/>
              </a:rPr>
              <a:t>Eligibility</a:t>
            </a:r>
          </a:p>
          <a:p>
            <a:pPr algn="ctr" defTabSz="456926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sz="1998" dirty="0">
                <a:solidFill>
                  <a:srgbClr val="009FDB"/>
                </a:solidFill>
                <a:latin typeface="ATT Aleck Sans" panose="020B0503020203020204" pitchFamily="34" charset="0"/>
              </a:rPr>
              <a:t>Requirements</a:t>
            </a:r>
          </a:p>
          <a:p>
            <a:pPr marL="285578" lvl="1" indent="-285578" defTabSz="456926">
              <a:defRPr/>
            </a:pPr>
            <a:endParaRPr lang="en-US" sz="1200" dirty="0">
              <a:solidFill>
                <a:srgbClr val="000000"/>
              </a:solidFill>
              <a:latin typeface="ATT Aleck Sans" panose="020B0503020203020204" pitchFamily="34" charset="0"/>
            </a:endParaRPr>
          </a:p>
          <a:p>
            <a:pPr marL="287252" lvl="1" indent="-174573" defTabSz="456926">
              <a:spcAft>
                <a:spcPts val="120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TT Aleck Sans" panose="020B0503020203020204" pitchFamily="34" charset="0"/>
              </a:rPr>
              <a:t>Safety – 0 Observed Life-Threatening Deviations</a:t>
            </a:r>
          </a:p>
          <a:p>
            <a:pPr marL="287252" lvl="1" indent="-174573" defTabSz="456926">
              <a:spcAft>
                <a:spcPts val="120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TT Aleck Sans" panose="020B0503020203020204" pitchFamily="34" charset="0"/>
              </a:rPr>
              <a:t>Attendance – 0 unprotected Absences</a:t>
            </a:r>
          </a:p>
          <a:p>
            <a:pPr marL="287252" lvl="1" indent="-174573" defTabSz="456926">
              <a:spcAft>
                <a:spcPts val="120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TT Aleck Sans" panose="020B0503020203020204" pitchFamily="34" charset="0"/>
              </a:rPr>
              <a:t>Code of Business Conduct 0 COBC Violations</a:t>
            </a:r>
          </a:p>
          <a:p>
            <a:pPr marL="287252" lvl="1" indent="-174573" defTabSz="456926">
              <a:spcAft>
                <a:spcPts val="120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TT Aleck Sans" panose="020B0503020203020204" pitchFamily="34" charset="0"/>
              </a:rPr>
              <a:t>Minimum work items completed</a:t>
            </a:r>
          </a:p>
          <a:p>
            <a:pPr marL="287252" lvl="1" indent="-174573" defTabSz="456926">
              <a:spcAft>
                <a:spcPts val="60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TT Aleck Sans" panose="020B0503020203020204" pitchFamily="34" charset="0"/>
              </a:rPr>
              <a:t>Meet minimum Organizational Metric Performance (based on MAS):</a:t>
            </a:r>
          </a:p>
          <a:p>
            <a:pPr marL="574503" lvl="2" indent="-174573" defTabSz="456926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1150" dirty="0">
                <a:solidFill>
                  <a:srgbClr val="000000"/>
                </a:solidFill>
                <a:latin typeface="ATT Aleck Sans" panose="020B0503020203020204" pitchFamily="34" charset="0"/>
              </a:rPr>
              <a:t>e.g.: AIQ, Efficiency, Dispatch Efficiency, and/or Effective Performance</a:t>
            </a:r>
          </a:p>
          <a:p>
            <a:pPr marL="574503" lvl="2" indent="-174573" defTabSz="456926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en-US" sz="1150" dirty="0">
                <a:solidFill>
                  <a:srgbClr val="000000"/>
                </a:solidFill>
                <a:latin typeface="ATT Aleck Sans" panose="020B0503020203020204" pitchFamily="34" charset="0"/>
              </a:rPr>
              <a:t>Minimum Organizational metric performance not required for Most Improved award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6999E1B-2AB0-604B-95E2-185C2705E63F}"/>
              </a:ext>
            </a:extLst>
          </p:cNvPr>
          <p:cNvSpPr txBox="1">
            <a:spLocks/>
          </p:cNvSpPr>
          <p:nvPr/>
        </p:nvSpPr>
        <p:spPr>
          <a:xfrm>
            <a:off x="4062055" y="1816953"/>
            <a:ext cx="4058878" cy="3819111"/>
          </a:xfrm>
          <a:prstGeom prst="rect">
            <a:avLst/>
          </a:prstGeom>
        </p:spPr>
        <p:txBody>
          <a:bodyPr vert="horz" lIns="0" tIns="0" rIns="0" bIns="0" spcCol="493776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FontTx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ATT Aleck Sans" panose="020B0503020203020204" pitchFamily="34" charset="0"/>
              </a:defRPr>
            </a:lvl1pPr>
            <a:lvl2pPr marL="285750" indent="-28575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B0604020202020204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2pPr>
            <a:lvl3pPr marL="4572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‒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3pPr>
            <a:lvl4pPr marL="6858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75000"/>
              <a:buFont typeface="ATT Aleck San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4pPr>
            <a:lvl5pPr marL="9144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60000"/>
              <a:buFont typeface="ATT Aleck Sans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5pPr>
            <a:lvl6pPr marL="11430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◦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6pPr>
            <a:lvl7pPr marL="13716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›"/>
              <a:defRPr sz="1400" kern="120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7pPr>
            <a:lvl8pPr marL="16002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▫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6926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sz="1998" dirty="0">
                <a:solidFill>
                  <a:srgbClr val="009FDB"/>
                </a:solidFill>
                <a:latin typeface="ATT Aleck Sans" panose="020B0503020203020204" pitchFamily="34" charset="0"/>
              </a:rPr>
              <a:t>Effective </a:t>
            </a:r>
          </a:p>
          <a:p>
            <a:pPr algn="ctr" defTabSz="456926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sz="1998" dirty="0">
                <a:solidFill>
                  <a:srgbClr val="009FDB"/>
                </a:solidFill>
                <a:latin typeface="ATT Aleck Sans" panose="020B0503020203020204" pitchFamily="34" charset="0"/>
              </a:rPr>
              <a:t>Performance </a:t>
            </a:r>
          </a:p>
          <a:p>
            <a:pPr marL="285578" lvl="1" indent="-285578" defTabSz="456926">
              <a:defRPr/>
            </a:pPr>
            <a:endParaRPr lang="en-US" sz="1200" dirty="0">
              <a:solidFill>
                <a:srgbClr val="000000"/>
              </a:solidFill>
              <a:latin typeface="ATT Aleck Sans" panose="020B0503020203020204" pitchFamily="34" charset="0"/>
            </a:endParaRPr>
          </a:p>
          <a:p>
            <a:pPr marL="284078" lvl="1" indent="-171399" defTabSz="456926">
              <a:spcAft>
                <a:spcPts val="120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Technician Overall Effective Performance</a:t>
            </a:r>
          </a:p>
          <a:p>
            <a:pPr marL="284078" lvl="1" indent="-171399" defTabSz="456926">
              <a:spcAft>
                <a:spcPts val="120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TT Aleck Sans" panose="020B0503020203020204" pitchFamily="34" charset="0"/>
              </a:rPr>
              <a:t>Team Overall Effective Performance</a:t>
            </a:r>
          </a:p>
          <a:p>
            <a:pPr marL="284078" lvl="1" indent="-171399" defTabSz="456926">
              <a:spcAft>
                <a:spcPts val="120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TT Aleck Sans" panose="020B0503020203020204" pitchFamily="34" charset="0"/>
              </a:rPr>
              <a:t>Team % Improvement in Effective Performance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028C5E9-9EE3-CB47-8B52-523B89CE3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036" y="940194"/>
            <a:ext cx="959620" cy="9596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9DE6E43-B01D-DC4B-B1D0-CBBB3ACFD1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365" y="1492327"/>
            <a:ext cx="959620" cy="9596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919A260-F06A-B440-8D76-5A2D8CFA7D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124" y="975429"/>
            <a:ext cx="862214" cy="86221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BBCA0A3-F094-1D41-A1D6-CE90D9E51D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6627" y="931533"/>
            <a:ext cx="959620" cy="95962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1C76D4D-5A35-EC42-B07F-E73FFA394FBA}"/>
              </a:ext>
            </a:extLst>
          </p:cNvPr>
          <p:cNvCxnSpPr>
            <a:cxnSpLocks/>
          </p:cNvCxnSpPr>
          <p:nvPr/>
        </p:nvCxnSpPr>
        <p:spPr>
          <a:xfrm>
            <a:off x="8120932" y="4966848"/>
            <a:ext cx="3930896" cy="0"/>
          </a:xfrm>
          <a:prstGeom prst="line">
            <a:avLst/>
          </a:prstGeom>
          <a:ln w="6350" cap="sq"/>
        </p:spPr>
        <p:style>
          <a:lnRef idx="1">
            <a:schemeClr val="dk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0A0644F-F97E-3243-A92E-D85854B2D72F}"/>
              </a:ext>
            </a:extLst>
          </p:cNvPr>
          <p:cNvCxnSpPr>
            <a:cxnSpLocks/>
          </p:cNvCxnSpPr>
          <p:nvPr/>
        </p:nvCxnSpPr>
        <p:spPr>
          <a:xfrm>
            <a:off x="4058071" y="824547"/>
            <a:ext cx="0" cy="5393555"/>
          </a:xfrm>
          <a:prstGeom prst="line">
            <a:avLst/>
          </a:prstGeom>
          <a:ln w="6350" cap="sq"/>
        </p:spPr>
        <p:style>
          <a:lnRef idx="1">
            <a:schemeClr val="dk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C8764DF-FD0F-B34E-9EDD-DA29444EA33E}"/>
              </a:ext>
            </a:extLst>
          </p:cNvPr>
          <p:cNvCxnSpPr>
            <a:cxnSpLocks/>
          </p:cNvCxnSpPr>
          <p:nvPr/>
        </p:nvCxnSpPr>
        <p:spPr>
          <a:xfrm>
            <a:off x="8110371" y="824547"/>
            <a:ext cx="0" cy="5393555"/>
          </a:xfrm>
          <a:prstGeom prst="line">
            <a:avLst/>
          </a:prstGeom>
          <a:ln w="6350" cap="sq"/>
        </p:spPr>
        <p:style>
          <a:lnRef idx="1">
            <a:schemeClr val="dk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graphicFrame>
        <p:nvGraphicFramePr>
          <p:cNvPr id="16" name="Table 5">
            <a:extLst>
              <a:ext uri="{FF2B5EF4-FFF2-40B4-BE49-F238E27FC236}">
                <a16:creationId xmlns:a16="http://schemas.microsoft.com/office/drawing/2014/main" id="{9A9511B8-4E03-A44B-BE5B-DD06EB1C2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93320"/>
              </p:ext>
            </p:extLst>
          </p:nvPr>
        </p:nvGraphicFramePr>
        <p:xfrm>
          <a:off x="8203480" y="2451948"/>
          <a:ext cx="3053488" cy="251490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306884">
                  <a:extLst>
                    <a:ext uri="{9D8B030D-6E8A-4147-A177-3AD203B41FA5}">
                      <a16:colId xmlns:a16="http://schemas.microsoft.com/office/drawing/2014/main" val="1748115574"/>
                    </a:ext>
                  </a:extLst>
                </a:gridCol>
                <a:gridCol w="746604">
                  <a:extLst>
                    <a:ext uri="{9D8B030D-6E8A-4147-A177-3AD203B41FA5}">
                      <a16:colId xmlns:a16="http://schemas.microsoft.com/office/drawing/2014/main" val="1799018031"/>
                    </a:ext>
                  </a:extLst>
                </a:gridCol>
              </a:tblGrid>
              <a:tr h="297165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Individual Performance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**</a:t>
                      </a:r>
                    </a:p>
                  </a:txBody>
                  <a:tcPr marL="45708" marR="0" marT="45708" marB="4570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Payout </a:t>
                      </a:r>
                    </a:p>
                  </a:txBody>
                  <a:tcPr marL="45708" marR="0"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412927"/>
                  </a:ext>
                </a:extLst>
              </a:tr>
              <a:tr h="382362">
                <a:tc>
                  <a:txBody>
                    <a:bodyPr/>
                    <a:lstStyle/>
                    <a:p>
                      <a:r>
                        <a:rPr lang="en-US" sz="1000" dirty="0"/>
                        <a:t>Advanced</a:t>
                      </a:r>
                    </a:p>
                    <a:p>
                      <a:r>
                        <a:rPr lang="en-US" sz="900" dirty="0"/>
                        <a:t>(Top 10.01-15% in Area Manager Team)</a:t>
                      </a:r>
                    </a:p>
                  </a:txBody>
                  <a:tcPr marL="45708" marR="0"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00B050"/>
                          </a:solidFill>
                        </a:rPr>
                        <a:t>$50</a:t>
                      </a:r>
                    </a:p>
                  </a:txBody>
                  <a:tcPr marL="45708" marR="0"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167392"/>
                  </a:ext>
                </a:extLst>
              </a:tr>
              <a:tr h="382362">
                <a:tc>
                  <a:txBody>
                    <a:bodyPr/>
                    <a:lstStyle/>
                    <a:p>
                      <a:r>
                        <a:rPr lang="en-US" sz="1000" dirty="0"/>
                        <a:t>Expert</a:t>
                      </a:r>
                    </a:p>
                    <a:p>
                      <a:r>
                        <a:rPr lang="en-US" sz="900" dirty="0"/>
                        <a:t>(Top 5.01-10% in Area Manager Team)</a:t>
                      </a:r>
                    </a:p>
                  </a:txBody>
                  <a:tcPr marL="45708" marR="0"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00B050"/>
                          </a:solidFill>
                        </a:rPr>
                        <a:t>$100</a:t>
                      </a:r>
                    </a:p>
                  </a:txBody>
                  <a:tcPr marL="45708" marR="0"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426759"/>
                  </a:ext>
                </a:extLst>
              </a:tr>
              <a:tr h="382362">
                <a:tc>
                  <a:txBody>
                    <a:bodyPr/>
                    <a:lstStyle/>
                    <a:p>
                      <a:r>
                        <a:rPr lang="en-US" sz="1000" dirty="0"/>
                        <a:t>Master</a:t>
                      </a:r>
                    </a:p>
                    <a:p>
                      <a:r>
                        <a:rPr lang="en-US" sz="900" dirty="0"/>
                        <a:t>(Top 5% in Area Manager Team)</a:t>
                      </a:r>
                    </a:p>
                  </a:txBody>
                  <a:tcPr marL="45708" marR="0" marT="45708" marB="4570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00B050"/>
                          </a:solidFill>
                        </a:rPr>
                        <a:t>$125</a:t>
                      </a:r>
                    </a:p>
                  </a:txBody>
                  <a:tcPr marL="45708" marR="0"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02537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45708" marR="0" marT="45708" marB="45708" anchor="ctr"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" b="1" dirty="0">
                        <a:solidFill>
                          <a:srgbClr val="00B050"/>
                        </a:solidFill>
                      </a:endParaRPr>
                    </a:p>
                  </a:txBody>
                  <a:tcPr marL="45708" marR="0"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7187604"/>
                  </a:ext>
                </a:extLst>
              </a:tr>
              <a:tr h="285736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Team Performance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</a:rPr>
                        <a:t>***</a:t>
                      </a:r>
                    </a:p>
                  </a:txBody>
                  <a:tcPr marL="45708" marR="0" marT="45708" marB="4570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1" dirty="0">
                        <a:solidFill>
                          <a:srgbClr val="00B050"/>
                        </a:solidFill>
                      </a:endParaRPr>
                    </a:p>
                  </a:txBody>
                  <a:tcPr marL="45708" marR="0"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055781"/>
                  </a:ext>
                </a:extLst>
              </a:tr>
              <a:tr h="285736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Best Team in Director Group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45708" marR="0" marT="45708" marB="4570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00B050"/>
                          </a:solidFill>
                        </a:rPr>
                        <a:t>$75</a:t>
                      </a:r>
                    </a:p>
                  </a:txBody>
                  <a:tcPr marL="45708" marR="0"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67702"/>
                  </a:ext>
                </a:extLst>
              </a:tr>
              <a:tr h="382362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Most Improved Team in Director Group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900" i="1" dirty="0">
                          <a:solidFill>
                            <a:schemeClr val="tx1"/>
                          </a:solidFill>
                          <a:latin typeface="+mn-lt"/>
                        </a:rPr>
                        <a:t>Based on previous 6 months results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45708" marR="0" marT="45708" marB="4570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00B050"/>
                          </a:solidFill>
                        </a:rPr>
                        <a:t>$50</a:t>
                      </a:r>
                    </a:p>
                  </a:txBody>
                  <a:tcPr marL="45708" marR="0"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0028416"/>
                  </a:ext>
                </a:extLst>
              </a:tr>
            </a:tbl>
          </a:graphicData>
        </a:graphic>
      </p:graphicFrame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E9AAD1-1542-544C-B580-D63BF3746B1B}"/>
              </a:ext>
            </a:extLst>
          </p:cNvPr>
          <p:cNvSpPr txBox="1">
            <a:spLocks/>
          </p:cNvSpPr>
          <p:nvPr/>
        </p:nvSpPr>
        <p:spPr>
          <a:xfrm>
            <a:off x="9663483" y="470389"/>
            <a:ext cx="1922724" cy="857718"/>
          </a:xfrm>
          <a:prstGeom prst="rect">
            <a:avLst/>
          </a:prstGeom>
          <a:noFill/>
          <a:ln>
            <a:noFill/>
          </a:ln>
        </p:spPr>
        <p:txBody>
          <a:bodyPr vert="horz" lIns="91416" tIns="45708" rIns="91416" bIns="4570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399" b="1" dirty="0">
                <a:solidFill>
                  <a:srgbClr val="009FDB"/>
                </a:solidFill>
                <a:latin typeface="ATT Aleck Slab Black" panose="02060803020206020204" pitchFamily="18" charset="0"/>
                <a:cs typeface="ATT Aleck Slab Black" panose="02060803020206020204" pitchFamily="18" charset="0"/>
              </a:rPr>
              <a:t>EPIC</a:t>
            </a:r>
            <a:endParaRPr lang="en-US" sz="4399" dirty="0">
              <a:solidFill>
                <a:srgbClr val="009FDB"/>
              </a:solidFill>
            </a:endParaRPr>
          </a:p>
        </p:txBody>
      </p:sp>
      <p:sp>
        <p:nvSpPr>
          <p:cNvPr id="19" name="Slide Number Placeholder">
            <a:extLst>
              <a:ext uri="{FF2B5EF4-FFF2-40B4-BE49-F238E27FC236}">
                <a16:creationId xmlns:a16="http://schemas.microsoft.com/office/drawing/2014/main" id="{A708145F-6A50-4938-9B43-94CD88A2A8F3}"/>
              </a:ext>
            </a:extLst>
          </p:cNvPr>
          <p:cNvSpPr txBox="1">
            <a:spLocks/>
          </p:cNvSpPr>
          <p:nvPr/>
        </p:nvSpPr>
        <p:spPr>
          <a:xfrm>
            <a:off x="343654" y="6491442"/>
            <a:ext cx="722651" cy="19197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lnSpc>
                <a:spcPts val="1000"/>
              </a:lnSpc>
              <a:defRPr sz="800" b="0" kern="120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063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3109C-F841-A249-A33C-708B7DCDEF14}" type="slidenum"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pPr marL="0" marR="0" lvl="0" indent="0" algn="l" defTabSz="457063" rtl="0" eaLnBrk="1" fontAlgn="auto" latinLnBrk="0" hangingPunct="1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TT Aleck Sans" panose="020B0503020203020204" pitchFamily="34" charset="0"/>
              <a:ea typeface="+mn-ea"/>
              <a:cs typeface="ATT Aleck Sans" panose="020B0503020203020204" pitchFamily="34" charset="0"/>
            </a:endParaRPr>
          </a:p>
        </p:txBody>
      </p:sp>
      <p:cxnSp>
        <p:nvCxnSpPr>
          <p:cNvPr id="20" name="Straight Connector">
            <a:extLst>
              <a:ext uri="{FF2B5EF4-FFF2-40B4-BE49-F238E27FC236}">
                <a16:creationId xmlns:a16="http://schemas.microsoft.com/office/drawing/2014/main" id="{F6807C94-F98E-4A16-BFC1-C1F9B6417F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50840" y="6388882"/>
            <a:ext cx="11488737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21" name="Footer Placeholder 5">
            <a:extLst>
              <a:ext uri="{FF2B5EF4-FFF2-40B4-BE49-F238E27FC236}">
                <a16:creationId xmlns:a16="http://schemas.microsoft.com/office/drawing/2014/main" id="{1C7BD292-33F2-42E0-9653-36F1957509F0}"/>
              </a:ext>
            </a:extLst>
          </p:cNvPr>
          <p:cNvSpPr txBox="1">
            <a:spLocks/>
          </p:cNvSpPr>
          <p:nvPr/>
        </p:nvSpPr>
        <p:spPr>
          <a:xfrm>
            <a:off x="506177" y="6422966"/>
            <a:ext cx="8411400" cy="330573"/>
          </a:xfrm>
          <a:prstGeom prst="rect">
            <a:avLst/>
          </a:prstGeom>
        </p:spPr>
        <p:txBody>
          <a:bodyPr anchor="ctr">
            <a:normAutofit fontScale="55000" lnSpcReduction="2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063"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ATT Aleck Sans" panose="020B0503020203020204" pitchFamily="34" charset="0"/>
              </a:rPr>
              <a:t>2021 NWS you Earn Incentive 2Q Changes / March 11</a:t>
            </a:r>
            <a:r>
              <a:rPr lang="en-US" baseline="30000" dirty="0">
                <a:solidFill>
                  <a:srgbClr val="000000"/>
                </a:solidFill>
                <a:latin typeface="ATT Aleck Sans" panose="020B0503020203020204" pitchFamily="34" charset="0"/>
              </a:rPr>
              <a:t>th</a:t>
            </a:r>
            <a:r>
              <a:rPr lang="en-US" dirty="0">
                <a:solidFill>
                  <a:srgbClr val="000000"/>
                </a:solidFill>
                <a:latin typeface="ATT Aleck Sans" panose="020B0503020203020204" pitchFamily="34" charset="0"/>
              </a:rPr>
              <a:t> , 2021 / © 2021 AT&amp;T Intellectual Property - AT&amp;T Proprietary (Internal Use Only) </a:t>
            </a:r>
          </a:p>
        </p:txBody>
      </p:sp>
    </p:spTree>
    <p:extLst>
      <p:ext uri="{BB962C8B-B14F-4D97-AF65-F5344CB8AC3E}">
        <p14:creationId xmlns:p14="http://schemas.microsoft.com/office/powerpoint/2010/main" val="363170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FD21C9-50E8-F748-997B-C91CAF5471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4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6C3E90F-CB65-5041-8AFE-392B9C9A6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38" y="-165187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B0F0"/>
                </a:solidFill>
                <a:latin typeface="ATT Aleck Cd Medium" panose="020B0606020203020204" pitchFamily="34" charset="0"/>
                <a:cs typeface="ATT Aleck Cd Medium" panose="020B0606020203020204" pitchFamily="34" charset="0"/>
              </a:rPr>
              <a:t>2021 NWS </a:t>
            </a:r>
            <a:r>
              <a:rPr lang="en-US" sz="3200" b="1" i="1" dirty="0">
                <a:solidFill>
                  <a:srgbClr val="00B0F0"/>
                </a:solidFill>
                <a:latin typeface="ATT Aleck Cd Medium" panose="020B0606020203020204" pitchFamily="34" charset="0"/>
                <a:cs typeface="ATT Aleck Cd Medium" panose="020B0606020203020204" pitchFamily="34" charset="0"/>
              </a:rPr>
              <a:t>you</a:t>
            </a:r>
            <a:r>
              <a:rPr lang="en-US" sz="3200" dirty="0">
                <a:solidFill>
                  <a:srgbClr val="00B0F0"/>
                </a:solidFill>
                <a:latin typeface="ATT Aleck Cd Medium" panose="020B0606020203020204" pitchFamily="34" charset="0"/>
                <a:cs typeface="ATT Aleck Cd Medium" panose="020B0606020203020204" pitchFamily="34" charset="0"/>
              </a:rPr>
              <a:t> </a:t>
            </a:r>
            <a:r>
              <a:rPr lang="en-US" sz="3200" b="1" dirty="0">
                <a:solidFill>
                  <a:srgbClr val="00B0F0"/>
                </a:solidFill>
                <a:latin typeface="ATT Aleck Cd Medium" panose="020B0606020203020204" pitchFamily="34" charset="0"/>
                <a:cs typeface="ATT Aleck Cd Medium" panose="020B0606020203020204" pitchFamily="34" charset="0"/>
              </a:rPr>
              <a:t>Earn</a:t>
            </a:r>
            <a:r>
              <a:rPr lang="en-US" sz="3200" dirty="0">
                <a:solidFill>
                  <a:srgbClr val="00B0F0"/>
                </a:solidFill>
                <a:latin typeface="ATT Aleck Cd Medium" panose="020B0606020203020204" pitchFamily="34" charset="0"/>
                <a:cs typeface="ATT Aleck Cd Medium" panose="020B0606020203020204" pitchFamily="34" charset="0"/>
              </a:rPr>
              <a:t> Incentive for Non-Management</a:t>
            </a:r>
            <a:br>
              <a:rPr lang="en-US" sz="3200" dirty="0">
                <a:solidFill>
                  <a:srgbClr val="00B0F0"/>
                </a:solidFill>
                <a:latin typeface="ATT Aleck Cd Medium" panose="020B0606020203020204" pitchFamily="34" charset="0"/>
                <a:cs typeface="ATT Aleck Cd Medium" panose="020B0606020203020204" pitchFamily="34" charset="0"/>
              </a:rPr>
            </a:br>
            <a:r>
              <a:rPr lang="en-US" sz="2000" dirty="0">
                <a:latin typeface="ATT Aleck Cd Medium" panose="020B0606020203020204" pitchFamily="34" charset="0"/>
                <a:cs typeface="ATT Aleck Cd Medium" panose="020B0606020203020204" pitchFamily="34" charset="0"/>
              </a:rPr>
              <a:t>FMO – April 1</a:t>
            </a:r>
            <a:r>
              <a:rPr lang="en-US" sz="2000" baseline="30000" dirty="0">
                <a:latin typeface="ATT Aleck Cd Medium" panose="020B0606020203020204" pitchFamily="34" charset="0"/>
                <a:cs typeface="ATT Aleck Cd Medium" panose="020B0606020203020204" pitchFamily="34" charset="0"/>
              </a:rPr>
              <a:t>st</a:t>
            </a:r>
            <a:r>
              <a:rPr lang="en-US" sz="2000" dirty="0">
                <a:latin typeface="ATT Aleck Cd Medium" panose="020B0606020203020204" pitchFamily="34" charset="0"/>
                <a:cs typeface="ATT Aleck Cd Medium" panose="020B0606020203020204" pitchFamily="34" charset="0"/>
              </a:rPr>
              <a:t>, 2021</a:t>
            </a:r>
            <a:endParaRPr lang="en-US" sz="3200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BFD4214-2E5C-8C49-83FE-9B6D92CECB1D}"/>
              </a:ext>
            </a:extLst>
          </p:cNvPr>
          <p:cNvSpPr txBox="1">
            <a:spLocks/>
          </p:cNvSpPr>
          <p:nvPr/>
        </p:nvSpPr>
        <p:spPr>
          <a:xfrm>
            <a:off x="8120932" y="1789657"/>
            <a:ext cx="3984006" cy="4517064"/>
          </a:xfrm>
          <a:prstGeom prst="rect">
            <a:avLst/>
          </a:prstGeom>
        </p:spPr>
        <p:txBody>
          <a:bodyPr vert="horz" lIns="0" tIns="0" rIns="0" bIns="0" spcCol="493776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FontTx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ATT Aleck Sans" panose="020B0503020203020204" pitchFamily="34" charset="0"/>
              </a:defRPr>
            </a:lvl1pPr>
            <a:lvl2pPr marL="285750" indent="-28575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B0604020202020204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2pPr>
            <a:lvl3pPr marL="4572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‒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3pPr>
            <a:lvl4pPr marL="6858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75000"/>
              <a:buFont typeface="ATT Aleck San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4pPr>
            <a:lvl5pPr marL="9144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60000"/>
              <a:buFont typeface="ATT Aleck Sans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5pPr>
            <a:lvl6pPr marL="11430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◦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6pPr>
            <a:lvl7pPr marL="13716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›"/>
              <a:defRPr sz="1400" kern="120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7pPr>
            <a:lvl8pPr marL="16002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▫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6926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sz="1998" dirty="0">
                <a:solidFill>
                  <a:srgbClr val="009FDB"/>
                </a:solidFill>
                <a:latin typeface="ATT Aleck Sans" panose="020B0503020203020204" pitchFamily="34" charset="0"/>
              </a:rPr>
              <a:t>Monthly</a:t>
            </a:r>
            <a:r>
              <a:rPr lang="en-US" sz="1998" baseline="30000" dirty="0">
                <a:solidFill>
                  <a:srgbClr val="FF0000"/>
                </a:solidFill>
                <a:latin typeface="ATT Aleck Sans" panose="020B0503020203020204" pitchFamily="34" charset="0"/>
              </a:rPr>
              <a:t> </a:t>
            </a:r>
            <a:r>
              <a:rPr lang="en-US" sz="1998" dirty="0">
                <a:solidFill>
                  <a:srgbClr val="009FDB"/>
                </a:solidFill>
                <a:latin typeface="ATT Aleck Sans" panose="020B0503020203020204" pitchFamily="34" charset="0"/>
              </a:rPr>
              <a:t>Awards</a:t>
            </a:r>
          </a:p>
          <a:p>
            <a:pPr algn="ctr" defTabSz="456926">
              <a:spcAft>
                <a:spcPts val="0"/>
              </a:spcAft>
              <a:buClr>
                <a:srgbClr val="000000"/>
              </a:buClr>
              <a:defRPr/>
            </a:pPr>
            <a:endParaRPr lang="en-US" sz="1400" dirty="0">
              <a:solidFill>
                <a:srgbClr val="009FDB"/>
              </a:solidFill>
              <a:latin typeface="ATT Aleck Sans" panose="020B0503020203020204" pitchFamily="34" charset="0"/>
            </a:endParaRPr>
          </a:p>
          <a:p>
            <a:pPr marL="0" lvl="1" indent="0" algn="ctr" defTabSz="456926">
              <a:spcAft>
                <a:spcPts val="600"/>
              </a:spcAft>
              <a:buNone/>
              <a:defRPr/>
            </a:pPr>
            <a:endParaRPr lang="en-US" sz="1200" b="1" dirty="0">
              <a:solidFill>
                <a:srgbClr val="000000"/>
              </a:solidFill>
              <a:latin typeface="ATT Aleck Sans" panose="020B0503020203020204" pitchFamily="34" charset="0"/>
            </a:endParaRPr>
          </a:p>
          <a:p>
            <a:pPr marL="0" lvl="1" indent="0" algn="ctr" defTabSz="456926">
              <a:spcAft>
                <a:spcPts val="600"/>
              </a:spcAft>
              <a:buNone/>
              <a:defRPr/>
            </a:pPr>
            <a:endParaRPr lang="en-US" sz="1200" b="1" dirty="0">
              <a:solidFill>
                <a:srgbClr val="000000"/>
              </a:solidFill>
              <a:latin typeface="ATT Aleck Sans" panose="020B0503020203020204" pitchFamily="34" charset="0"/>
            </a:endParaRPr>
          </a:p>
          <a:p>
            <a:pPr marL="0" lvl="1" indent="0" algn="ctr" defTabSz="456926">
              <a:spcAft>
                <a:spcPts val="600"/>
              </a:spcAft>
              <a:buNone/>
              <a:defRPr/>
            </a:pPr>
            <a:endParaRPr lang="en-US" sz="1200" b="1" dirty="0">
              <a:solidFill>
                <a:srgbClr val="000000"/>
              </a:solidFill>
              <a:latin typeface="ATT Aleck Sans" panose="020B0503020203020204" pitchFamily="34" charset="0"/>
            </a:endParaRPr>
          </a:p>
          <a:p>
            <a:pPr marL="0" lvl="1" indent="0" algn="ctr" defTabSz="456926">
              <a:spcAft>
                <a:spcPts val="600"/>
              </a:spcAft>
              <a:buNone/>
              <a:defRPr/>
            </a:pPr>
            <a:endParaRPr lang="en-US" sz="1200" b="1" dirty="0">
              <a:solidFill>
                <a:srgbClr val="000000"/>
              </a:solidFill>
              <a:latin typeface="ATT Aleck Sans" panose="020B0503020203020204" pitchFamily="34" charset="0"/>
            </a:endParaRPr>
          </a:p>
          <a:p>
            <a:pPr marL="0" lvl="1" indent="0" algn="ctr" defTabSz="456926">
              <a:spcAft>
                <a:spcPts val="600"/>
              </a:spcAft>
              <a:buNone/>
              <a:defRPr/>
            </a:pPr>
            <a:endParaRPr lang="en-US" sz="1200" b="1" dirty="0">
              <a:solidFill>
                <a:srgbClr val="000000"/>
              </a:solidFill>
              <a:latin typeface="ATT Aleck Sans" panose="020B0503020203020204" pitchFamily="34" charset="0"/>
            </a:endParaRPr>
          </a:p>
          <a:p>
            <a:pPr marL="0" lvl="1" indent="0" algn="ctr" defTabSz="456926">
              <a:spcAft>
                <a:spcPts val="600"/>
              </a:spcAft>
              <a:buNone/>
              <a:defRPr/>
            </a:pPr>
            <a:endParaRPr lang="en-US" sz="1200" b="1" dirty="0">
              <a:solidFill>
                <a:srgbClr val="000000"/>
              </a:solidFill>
              <a:latin typeface="ATT Aleck Sans" panose="020B0503020203020204" pitchFamily="34" charset="0"/>
            </a:endParaRPr>
          </a:p>
          <a:p>
            <a:pPr marL="0" lvl="1" indent="0" algn="ctr" defTabSz="456926">
              <a:spcAft>
                <a:spcPts val="600"/>
              </a:spcAft>
              <a:buNone/>
              <a:defRPr/>
            </a:pPr>
            <a:endParaRPr lang="en-US" sz="500" b="1" dirty="0">
              <a:solidFill>
                <a:srgbClr val="000000"/>
              </a:solidFill>
              <a:latin typeface="ATT Aleck Sans" panose="020B0503020203020204" pitchFamily="34" charset="0"/>
            </a:endParaRPr>
          </a:p>
          <a:p>
            <a:pPr marL="171348" lvl="2" indent="0" algn="ctr" defTabSz="456926">
              <a:spcAft>
                <a:spcPts val="0"/>
              </a:spcAft>
              <a:buNone/>
              <a:defRPr/>
            </a:pPr>
            <a:endParaRPr lang="en-US" sz="1100" b="1" dirty="0">
              <a:solidFill>
                <a:srgbClr val="000000"/>
              </a:solidFill>
              <a:latin typeface="ATT Aleck Sans" panose="020B0503020203020204" pitchFamily="34" charset="0"/>
            </a:endParaRPr>
          </a:p>
          <a:p>
            <a:pPr marL="913852" lvl="4" indent="-285578" defTabSz="456926">
              <a:buFont typeface="Courier New" panose="02070309020205020404" pitchFamily="49" charset="0"/>
              <a:buChar char="o"/>
              <a:defRPr/>
            </a:pPr>
            <a:endParaRPr lang="en-US" sz="1050" i="1" dirty="0">
              <a:solidFill>
                <a:srgbClr val="000000"/>
              </a:solidFill>
              <a:latin typeface="ATT Aleck Sans" panose="020B0503020203020204" pitchFamily="34" charset="0"/>
            </a:endParaRPr>
          </a:p>
          <a:p>
            <a:pPr marL="112679" lvl="4" indent="0" defTabSz="456926">
              <a:buNone/>
              <a:defRPr/>
            </a:pPr>
            <a:endParaRPr lang="en-US" sz="900" i="1" dirty="0">
              <a:solidFill>
                <a:srgbClr val="000000"/>
              </a:solidFill>
              <a:latin typeface="ATT Aleck Sans" panose="020B0503020203020204" pitchFamily="34" charset="0"/>
            </a:endParaRPr>
          </a:p>
        </p:txBody>
      </p:sp>
      <p:sp>
        <p:nvSpPr>
          <p:cNvPr id="6" name="Slide Number Placeholder">
            <a:extLst>
              <a:ext uri="{FF2B5EF4-FFF2-40B4-BE49-F238E27FC236}">
                <a16:creationId xmlns:a16="http://schemas.microsoft.com/office/drawing/2014/main" id="{8BBEFDE9-AF86-DB45-8B78-04383A5C1A5D}"/>
              </a:ext>
            </a:extLst>
          </p:cNvPr>
          <p:cNvSpPr txBox="1">
            <a:spLocks/>
          </p:cNvSpPr>
          <p:nvPr/>
        </p:nvSpPr>
        <p:spPr>
          <a:xfrm>
            <a:off x="492527" y="6398261"/>
            <a:ext cx="294066" cy="22479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6926">
              <a:defRPr/>
            </a:pPr>
            <a:r>
              <a:rPr lang="en-US" dirty="0">
                <a:solidFill>
                  <a:srgbClr val="000000"/>
                </a:solidFill>
                <a:latin typeface="ATT Aleck Sans" panose="020B0503020203020204" pitchFamily="34" charset="0"/>
              </a:rPr>
              <a:t> 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0F9232BD-5138-7B4C-96EF-136174669C38}"/>
              </a:ext>
            </a:extLst>
          </p:cNvPr>
          <p:cNvSpPr txBox="1">
            <a:spLocks/>
          </p:cNvSpPr>
          <p:nvPr/>
        </p:nvSpPr>
        <p:spPr>
          <a:xfrm>
            <a:off x="3176" y="1789657"/>
            <a:ext cx="3796447" cy="3819112"/>
          </a:xfrm>
          <a:prstGeom prst="rect">
            <a:avLst/>
          </a:prstGeom>
        </p:spPr>
        <p:txBody>
          <a:bodyPr vert="horz" lIns="0" tIns="0" rIns="0" bIns="0" spcCol="493776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FontTx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ATT Aleck Sans" panose="020B0503020203020204" pitchFamily="34" charset="0"/>
              </a:defRPr>
            </a:lvl1pPr>
            <a:lvl2pPr marL="285750" indent="-28575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B0604020202020204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2pPr>
            <a:lvl3pPr marL="4572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‒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3pPr>
            <a:lvl4pPr marL="6858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75000"/>
              <a:buFont typeface="ATT Aleck San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4pPr>
            <a:lvl5pPr marL="9144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60000"/>
              <a:buFont typeface="ATT Aleck Sans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5pPr>
            <a:lvl6pPr marL="11430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◦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6pPr>
            <a:lvl7pPr marL="13716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›"/>
              <a:defRPr sz="1400" kern="120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7pPr>
            <a:lvl8pPr marL="16002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▫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6926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sz="1998" dirty="0">
                <a:solidFill>
                  <a:srgbClr val="009FDB"/>
                </a:solidFill>
                <a:latin typeface="ATT Aleck Sans" panose="020B0503020203020204" pitchFamily="34" charset="0"/>
              </a:rPr>
              <a:t>Eligibility Requirements</a:t>
            </a:r>
          </a:p>
          <a:p>
            <a:pPr marL="285578" lvl="1" indent="-285578" defTabSz="456926">
              <a:defRPr/>
            </a:pPr>
            <a:endParaRPr lang="en-US" sz="1200" dirty="0">
              <a:solidFill>
                <a:srgbClr val="000000"/>
              </a:solidFill>
              <a:latin typeface="ATT Aleck Sans" panose="020B0503020203020204" pitchFamily="34" charset="0"/>
            </a:endParaRPr>
          </a:p>
          <a:p>
            <a:pPr marL="287252" lvl="1" indent="-174573" defTabSz="456926">
              <a:spcAft>
                <a:spcPts val="120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TT Aleck Sans" panose="020B0503020203020204" pitchFamily="34" charset="0"/>
              </a:rPr>
              <a:t>Safety – 0 Observed Life-Threatening Deviations</a:t>
            </a:r>
          </a:p>
          <a:p>
            <a:pPr marL="287252" lvl="1" indent="-174573" defTabSz="456926">
              <a:spcAft>
                <a:spcPts val="120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TT Aleck Sans" panose="020B0503020203020204" pitchFamily="34" charset="0"/>
              </a:rPr>
              <a:t>Attendance – 0 unprotected Absences</a:t>
            </a:r>
          </a:p>
          <a:p>
            <a:pPr marL="287252" lvl="1" indent="-174573" defTabSz="456926">
              <a:spcAft>
                <a:spcPts val="120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TT Aleck Sans" panose="020B0503020203020204" pitchFamily="34" charset="0"/>
              </a:rPr>
              <a:t>Code of Business Conduct 0 COBC Violations</a:t>
            </a:r>
          </a:p>
          <a:p>
            <a:pPr marL="287252" lvl="1" indent="-174573" defTabSz="456926">
              <a:spcAft>
                <a:spcPts val="120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TT Aleck Sans" panose="020B0503020203020204" pitchFamily="34" charset="0"/>
              </a:rPr>
              <a:t>Demand Jobs Current Month – </a:t>
            </a:r>
            <a:r>
              <a:rPr lang="en-US" sz="1200">
                <a:solidFill>
                  <a:srgbClr val="000000"/>
                </a:solidFill>
                <a:latin typeface="ATT Aleck Sans" panose="020B0503020203020204" pitchFamily="34" charset="0"/>
              </a:rPr>
              <a:t>30 </a:t>
            </a:r>
          </a:p>
          <a:p>
            <a:pPr marL="287252" lvl="1" indent="-174573" defTabSz="456926">
              <a:spcAft>
                <a:spcPts val="1200"/>
              </a:spcAft>
              <a:defRPr/>
            </a:pPr>
            <a:r>
              <a:rPr lang="en-US" sz="1200">
                <a:solidFill>
                  <a:srgbClr val="000000"/>
                </a:solidFill>
                <a:latin typeface="ATT Aleck Sans" panose="020B0503020203020204" pitchFamily="34" charset="0"/>
              </a:rPr>
              <a:t>Meet </a:t>
            </a:r>
            <a:r>
              <a:rPr lang="en-US" sz="1200" dirty="0">
                <a:solidFill>
                  <a:srgbClr val="000000"/>
                </a:solidFill>
                <a:latin typeface="ATT Aleck Sans" panose="020B0503020203020204" pitchFamily="34" charset="0"/>
              </a:rPr>
              <a:t>minimum Performance Requirements</a:t>
            </a:r>
          </a:p>
          <a:p>
            <a:pPr marL="574503" lvl="2" indent="-174573" defTabSz="456926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1150" dirty="0">
                <a:solidFill>
                  <a:srgbClr val="000000"/>
                </a:solidFill>
                <a:latin typeface="ATT Aleck Sans" panose="020B0503020203020204" pitchFamily="34" charset="0"/>
              </a:rPr>
              <a:t>Goals set at Area Manager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6999E1B-2AB0-604B-95E2-185C2705E63F}"/>
              </a:ext>
            </a:extLst>
          </p:cNvPr>
          <p:cNvSpPr txBox="1">
            <a:spLocks/>
          </p:cNvSpPr>
          <p:nvPr/>
        </p:nvSpPr>
        <p:spPr>
          <a:xfrm>
            <a:off x="4062055" y="1816953"/>
            <a:ext cx="4058878" cy="3819111"/>
          </a:xfrm>
          <a:prstGeom prst="rect">
            <a:avLst/>
          </a:prstGeom>
        </p:spPr>
        <p:txBody>
          <a:bodyPr vert="horz" lIns="0" tIns="0" rIns="0" bIns="0" spcCol="493776" rtlCol="0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FontTx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ATT Aleck Sans" panose="020B0503020203020204" pitchFamily="34" charset="0"/>
              </a:defRPr>
            </a:lvl1pPr>
            <a:lvl2pPr marL="285750" indent="-28575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B0604020202020204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2pPr>
            <a:lvl3pPr marL="4572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‒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3pPr>
            <a:lvl4pPr marL="6858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75000"/>
              <a:buFont typeface="ATT Aleck San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4pPr>
            <a:lvl5pPr marL="9144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Pct val="60000"/>
              <a:buFont typeface="ATT Aleck Sans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5pPr>
            <a:lvl6pPr marL="11430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◦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6pPr>
            <a:lvl7pPr marL="13716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›"/>
              <a:defRPr sz="1400" kern="120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7pPr>
            <a:lvl8pPr marL="16002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▫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Font typeface="ATT Aleck Sans" panose="020F0502020204030204" pitchFamily="34" charset="0"/>
              <a:buChar char="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6926">
              <a:spcAft>
                <a:spcPts val="0"/>
              </a:spcAft>
              <a:buClr>
                <a:srgbClr val="000000"/>
              </a:buClr>
              <a:defRPr/>
            </a:pPr>
            <a:r>
              <a:rPr lang="en-US" sz="1998" dirty="0">
                <a:solidFill>
                  <a:srgbClr val="009FDB"/>
                </a:solidFill>
                <a:latin typeface="ATT Aleck Sans" panose="020B0503020203020204" pitchFamily="34" charset="0"/>
              </a:rPr>
              <a:t>Performance </a:t>
            </a:r>
          </a:p>
          <a:p>
            <a:pPr marL="0" lvl="1" indent="0" defTabSz="456926">
              <a:buNone/>
              <a:defRPr/>
            </a:pPr>
            <a:endParaRPr lang="en-US" sz="1200" dirty="0">
              <a:solidFill>
                <a:srgbClr val="000000"/>
              </a:solidFill>
              <a:latin typeface="ATT Aleck Sans" panose="020B0503020203020204" pitchFamily="34" charset="0"/>
            </a:endParaRPr>
          </a:p>
          <a:p>
            <a:pPr marL="284078" lvl="1" indent="-171399" defTabSz="456926">
              <a:spcAft>
                <a:spcPts val="120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TT Aleck Sans" panose="020B0503020203020204" pitchFamily="34" charset="0"/>
              </a:rPr>
              <a:t>Dispatch Efficiency – AM Level Target </a:t>
            </a:r>
          </a:p>
          <a:p>
            <a:pPr marL="284078" lvl="1" indent="-171399" defTabSz="456926">
              <a:spcAft>
                <a:spcPts val="120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TT Aleck Sans" panose="020B0503020203020204" pitchFamily="34" charset="0"/>
              </a:rPr>
              <a:t>Efficiency – AM  Level Target </a:t>
            </a:r>
          </a:p>
          <a:p>
            <a:pPr marL="284078" lvl="1" indent="-171399" defTabSz="456926">
              <a:spcAft>
                <a:spcPts val="120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TT Aleck Sans" panose="020B0503020203020204" pitchFamily="34" charset="0"/>
              </a:rPr>
              <a:t>Cut Over Percentage – AM  Level Target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1C76D4D-5A35-EC42-B07F-E73FFA394FBA}"/>
              </a:ext>
            </a:extLst>
          </p:cNvPr>
          <p:cNvCxnSpPr>
            <a:cxnSpLocks/>
          </p:cNvCxnSpPr>
          <p:nvPr/>
        </p:nvCxnSpPr>
        <p:spPr>
          <a:xfrm>
            <a:off x="8142084" y="4311108"/>
            <a:ext cx="3930896" cy="0"/>
          </a:xfrm>
          <a:prstGeom prst="line">
            <a:avLst/>
          </a:prstGeom>
          <a:ln w="6350" cap="sq"/>
        </p:spPr>
        <p:style>
          <a:lnRef idx="1">
            <a:schemeClr val="dk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0A0644F-F97E-3243-A92E-D85854B2D72F}"/>
              </a:ext>
            </a:extLst>
          </p:cNvPr>
          <p:cNvCxnSpPr>
            <a:cxnSpLocks/>
          </p:cNvCxnSpPr>
          <p:nvPr/>
        </p:nvCxnSpPr>
        <p:spPr>
          <a:xfrm>
            <a:off x="4058071" y="824547"/>
            <a:ext cx="0" cy="5393555"/>
          </a:xfrm>
          <a:prstGeom prst="line">
            <a:avLst/>
          </a:prstGeom>
          <a:ln w="6350" cap="sq"/>
        </p:spPr>
        <p:style>
          <a:lnRef idx="1">
            <a:schemeClr val="dk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C8764DF-FD0F-B34E-9EDD-DA29444EA33E}"/>
              </a:ext>
            </a:extLst>
          </p:cNvPr>
          <p:cNvCxnSpPr>
            <a:cxnSpLocks/>
          </p:cNvCxnSpPr>
          <p:nvPr/>
        </p:nvCxnSpPr>
        <p:spPr>
          <a:xfrm>
            <a:off x="8110371" y="824547"/>
            <a:ext cx="0" cy="5393555"/>
          </a:xfrm>
          <a:prstGeom prst="line">
            <a:avLst/>
          </a:prstGeom>
          <a:ln w="6350" cap="sq"/>
        </p:spPr>
        <p:style>
          <a:lnRef idx="1">
            <a:schemeClr val="dk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graphicFrame>
        <p:nvGraphicFramePr>
          <p:cNvPr id="16" name="Table 5">
            <a:extLst>
              <a:ext uri="{FF2B5EF4-FFF2-40B4-BE49-F238E27FC236}">
                <a16:creationId xmlns:a16="http://schemas.microsoft.com/office/drawing/2014/main" id="{9A9511B8-4E03-A44B-BE5B-DD06EB1C2645}"/>
              </a:ext>
            </a:extLst>
          </p:cNvPr>
          <p:cNvGraphicFramePr>
            <a:graphicFrameLocks noGrp="1"/>
          </p:cNvGraphicFramePr>
          <p:nvPr/>
        </p:nvGraphicFramePr>
        <p:xfrm>
          <a:off x="8199527" y="2328156"/>
          <a:ext cx="3031570" cy="180998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90325">
                  <a:extLst>
                    <a:ext uri="{9D8B030D-6E8A-4147-A177-3AD203B41FA5}">
                      <a16:colId xmlns:a16="http://schemas.microsoft.com/office/drawing/2014/main" val="1748115574"/>
                    </a:ext>
                  </a:extLst>
                </a:gridCol>
                <a:gridCol w="741245">
                  <a:extLst>
                    <a:ext uri="{9D8B030D-6E8A-4147-A177-3AD203B41FA5}">
                      <a16:colId xmlns:a16="http://schemas.microsoft.com/office/drawing/2014/main" val="1799018031"/>
                    </a:ext>
                  </a:extLst>
                </a:gridCol>
              </a:tblGrid>
              <a:tr h="297165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Individual Performance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 marL="45708" marR="0" marT="45708" marB="4570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Payout </a:t>
                      </a:r>
                    </a:p>
                  </a:txBody>
                  <a:tcPr marL="45708" marR="0"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412927"/>
                  </a:ext>
                </a:extLst>
              </a:tr>
              <a:tr h="382362">
                <a:tc>
                  <a:txBody>
                    <a:bodyPr/>
                    <a:lstStyle/>
                    <a:p>
                      <a:r>
                        <a:rPr lang="en-US" sz="900" dirty="0"/>
                        <a:t>Tier I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(Efficiency AM level Target)</a:t>
                      </a:r>
                    </a:p>
                  </a:txBody>
                  <a:tcPr marL="45708" marR="0"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00B050"/>
                          </a:solidFill>
                        </a:rPr>
                        <a:t>$175</a:t>
                      </a:r>
                    </a:p>
                  </a:txBody>
                  <a:tcPr marL="45708" marR="0"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167392"/>
                  </a:ext>
                </a:extLst>
              </a:tr>
              <a:tr h="382362">
                <a:tc>
                  <a:txBody>
                    <a:bodyPr/>
                    <a:lstStyle/>
                    <a:p>
                      <a:r>
                        <a:rPr lang="en-US" sz="900" dirty="0"/>
                        <a:t>Tier II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(Efficiency AM level Target)</a:t>
                      </a:r>
                    </a:p>
                  </a:txBody>
                  <a:tcPr marL="45708" marR="0"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00B050"/>
                          </a:solidFill>
                        </a:rPr>
                        <a:t>$125</a:t>
                      </a:r>
                    </a:p>
                  </a:txBody>
                  <a:tcPr marL="45708" marR="0"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426759"/>
                  </a:ext>
                </a:extLst>
              </a:tr>
              <a:tr h="382362">
                <a:tc>
                  <a:txBody>
                    <a:bodyPr/>
                    <a:lstStyle/>
                    <a:p>
                      <a:r>
                        <a:rPr lang="en-US" sz="900" dirty="0"/>
                        <a:t>Tier III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(Efficiency AM level Target)</a:t>
                      </a:r>
                    </a:p>
                  </a:txBody>
                  <a:tcPr marL="45708" marR="0" marT="45708" marB="4570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00B050"/>
                          </a:solidFill>
                        </a:rPr>
                        <a:t>$100</a:t>
                      </a:r>
                    </a:p>
                  </a:txBody>
                  <a:tcPr marL="45708" marR="0"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025379"/>
                  </a:ext>
                </a:extLst>
              </a:tr>
              <a:tr h="285736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Quarterly Double Up</a:t>
                      </a: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(Achieve all 3 Months In Quarter)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 marL="45708" marR="0" marT="45708" marB="45708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00B050"/>
                          </a:solidFill>
                        </a:rPr>
                        <a:t>$300 - $525</a:t>
                      </a:r>
                    </a:p>
                  </a:txBody>
                  <a:tcPr marL="45708" marR="0"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467702"/>
                  </a:ext>
                </a:extLst>
              </a:tr>
            </a:tbl>
          </a:graphicData>
        </a:graphic>
      </p:graphicFrame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7E9AAD1-1542-544C-B580-D63BF3746B1B}"/>
              </a:ext>
            </a:extLst>
          </p:cNvPr>
          <p:cNvSpPr txBox="1">
            <a:spLocks/>
          </p:cNvSpPr>
          <p:nvPr/>
        </p:nvSpPr>
        <p:spPr>
          <a:xfrm>
            <a:off x="10150256" y="286913"/>
            <a:ext cx="1922724" cy="857718"/>
          </a:xfrm>
          <a:prstGeom prst="rect">
            <a:avLst/>
          </a:prstGeom>
          <a:noFill/>
          <a:ln>
            <a:noFill/>
          </a:ln>
        </p:spPr>
        <p:txBody>
          <a:bodyPr vert="horz" lIns="91416" tIns="45708" rIns="91416" bIns="4570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399" b="1" dirty="0">
                <a:solidFill>
                  <a:srgbClr val="009FDB"/>
                </a:solidFill>
                <a:latin typeface="ATT Aleck Slab Black" panose="02060803020206020204" pitchFamily="18" charset="0"/>
                <a:cs typeface="ATT Aleck Slab Black" panose="02060803020206020204" pitchFamily="18" charset="0"/>
              </a:rPr>
              <a:t>EPIC</a:t>
            </a:r>
            <a:endParaRPr lang="en-US" sz="4399" dirty="0">
              <a:solidFill>
                <a:srgbClr val="009FDB"/>
              </a:solidFill>
            </a:endParaRP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6ED669A1-F1A2-4C3A-952E-C4B44D52D6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77429" y="892340"/>
            <a:ext cx="1083409" cy="1083409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709BE82B-9FAB-44BC-92F1-F7D0E87F6D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12580" y="839316"/>
            <a:ext cx="977637" cy="977637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4051877B-A683-45D4-918F-5C6B1DBB1F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52979" y="824547"/>
            <a:ext cx="1100896" cy="1100896"/>
          </a:xfrm>
          <a:prstGeom prst="rect">
            <a:avLst/>
          </a:prstGeom>
        </p:spPr>
      </p:pic>
      <p:sp>
        <p:nvSpPr>
          <p:cNvPr id="22" name="Slide Number Placeholder">
            <a:extLst>
              <a:ext uri="{FF2B5EF4-FFF2-40B4-BE49-F238E27FC236}">
                <a16:creationId xmlns:a16="http://schemas.microsoft.com/office/drawing/2014/main" id="{C4E407DB-3590-49D8-8A0F-D183B6E4F0A9}"/>
              </a:ext>
            </a:extLst>
          </p:cNvPr>
          <p:cNvSpPr txBox="1">
            <a:spLocks/>
          </p:cNvSpPr>
          <p:nvPr/>
        </p:nvSpPr>
        <p:spPr>
          <a:xfrm>
            <a:off x="343654" y="6491442"/>
            <a:ext cx="722651" cy="19197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lnSpc>
                <a:spcPts val="1000"/>
              </a:lnSpc>
              <a:defRPr sz="800" b="0" kern="120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063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3109C-F841-A249-A33C-708B7DCDEF14}" type="slidenum"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pPr marL="0" marR="0" lvl="0" indent="0" algn="l" defTabSz="457063" rtl="0" eaLnBrk="1" fontAlgn="auto" latinLnBrk="0" hangingPunct="1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TT Aleck Sans" panose="020B0503020203020204" pitchFamily="34" charset="0"/>
              <a:ea typeface="+mn-ea"/>
              <a:cs typeface="ATT Aleck Sans" panose="020B0503020203020204" pitchFamily="34" charset="0"/>
            </a:endParaRPr>
          </a:p>
        </p:txBody>
      </p:sp>
      <p:cxnSp>
        <p:nvCxnSpPr>
          <p:cNvPr id="23" name="Straight Connector">
            <a:extLst>
              <a:ext uri="{FF2B5EF4-FFF2-40B4-BE49-F238E27FC236}">
                <a16:creationId xmlns:a16="http://schemas.microsoft.com/office/drawing/2014/main" id="{3823EC7B-D787-4ED9-A2E9-D6879B3662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50840" y="6388882"/>
            <a:ext cx="11488737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24" name="Footer Placeholder 5">
            <a:extLst>
              <a:ext uri="{FF2B5EF4-FFF2-40B4-BE49-F238E27FC236}">
                <a16:creationId xmlns:a16="http://schemas.microsoft.com/office/drawing/2014/main" id="{EA671DC0-7BDD-48CA-A74F-C0F66BB24C41}"/>
              </a:ext>
            </a:extLst>
          </p:cNvPr>
          <p:cNvSpPr txBox="1">
            <a:spLocks/>
          </p:cNvSpPr>
          <p:nvPr/>
        </p:nvSpPr>
        <p:spPr>
          <a:xfrm>
            <a:off x="506177" y="6422966"/>
            <a:ext cx="8411400" cy="330573"/>
          </a:xfrm>
          <a:prstGeom prst="rect">
            <a:avLst/>
          </a:prstGeom>
        </p:spPr>
        <p:txBody>
          <a:bodyPr anchor="ctr">
            <a:normAutofit fontScale="55000" lnSpcReduction="2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063"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ATT Aleck Sans" panose="020B0503020203020204" pitchFamily="34" charset="0"/>
              </a:rPr>
              <a:t>2021 NWS you Earn Incentive 2Q Changes / March 11</a:t>
            </a:r>
            <a:r>
              <a:rPr lang="en-US" baseline="30000" dirty="0">
                <a:solidFill>
                  <a:srgbClr val="000000"/>
                </a:solidFill>
                <a:latin typeface="ATT Aleck Sans" panose="020B0503020203020204" pitchFamily="34" charset="0"/>
              </a:rPr>
              <a:t>th</a:t>
            </a:r>
            <a:r>
              <a:rPr lang="en-US" dirty="0">
                <a:solidFill>
                  <a:srgbClr val="000000"/>
                </a:solidFill>
                <a:latin typeface="ATT Aleck Sans" panose="020B0503020203020204" pitchFamily="34" charset="0"/>
              </a:rPr>
              <a:t> , 2021 / © 2021 AT&amp;T Intellectual Property - AT&amp;T Proprietary (Internal Use Only) </a:t>
            </a:r>
          </a:p>
        </p:txBody>
      </p:sp>
    </p:spTree>
    <p:extLst>
      <p:ext uri="{BB962C8B-B14F-4D97-AF65-F5344CB8AC3E}">
        <p14:creationId xmlns:p14="http://schemas.microsoft.com/office/powerpoint/2010/main" val="150676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">
            <a:extLst>
              <a:ext uri="{FF2B5EF4-FFF2-40B4-BE49-F238E27FC236}">
                <a16:creationId xmlns:a16="http://schemas.microsoft.com/office/drawing/2014/main" id="{CADE9B77-4408-4D47-A153-5DBCDBEC3F68}"/>
              </a:ext>
            </a:extLst>
          </p:cNvPr>
          <p:cNvSpPr txBox="1">
            <a:spLocks/>
          </p:cNvSpPr>
          <p:nvPr/>
        </p:nvSpPr>
        <p:spPr>
          <a:xfrm>
            <a:off x="343654" y="6491442"/>
            <a:ext cx="722651" cy="191974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lnSpc>
                <a:spcPts val="1000"/>
              </a:lnSpc>
              <a:defRPr sz="800" b="0" kern="1200">
                <a:solidFill>
                  <a:schemeClr val="tx1"/>
                </a:solidFill>
                <a:latin typeface="+mn-lt"/>
                <a:ea typeface="+mn-ea"/>
                <a:cs typeface="ATT Aleck Sans" panose="020B0503020203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063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3109C-F841-A249-A33C-708B7DCDEF14}" type="slidenum"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pPr marL="0" marR="0" lvl="0" indent="0" algn="l" defTabSz="457063" rtl="0" eaLnBrk="1" fontAlgn="auto" latinLnBrk="0" hangingPunct="1">
                <a:lnSpc>
                  <a:spcPts val="1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TT Aleck Sans" panose="020B0503020203020204" pitchFamily="34" charset="0"/>
              <a:ea typeface="+mn-ea"/>
              <a:cs typeface="ATT Aleck Sans" panose="020B0503020203020204" pitchFamily="34" charset="0"/>
            </a:endParaRPr>
          </a:p>
        </p:txBody>
      </p:sp>
      <p:cxnSp>
        <p:nvCxnSpPr>
          <p:cNvPr id="19" name="Straight Connector">
            <a:extLst>
              <a:ext uri="{FF2B5EF4-FFF2-40B4-BE49-F238E27FC236}">
                <a16:creationId xmlns:a16="http://schemas.microsoft.com/office/drawing/2014/main" id="{28239E54-95A5-4FA0-AB82-1514DD76B0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50840" y="6388882"/>
            <a:ext cx="11488737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3A5EB676-363A-4131-B9CE-26701A3D146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40263" y="6404150"/>
            <a:ext cx="722651" cy="355985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D05E280-22AA-4998-A185-2B906BA404AE}"/>
              </a:ext>
            </a:extLst>
          </p:cNvPr>
          <p:cNvGraphicFramePr>
            <a:graphicFrameLocks noGrp="1"/>
          </p:cNvGraphicFramePr>
          <p:nvPr/>
        </p:nvGraphicFramePr>
        <p:xfrm>
          <a:off x="343652" y="1144304"/>
          <a:ext cx="11495924" cy="3250262"/>
        </p:xfrm>
        <a:graphic>
          <a:graphicData uri="http://schemas.openxmlformats.org/drawingml/2006/table">
            <a:tbl>
              <a:tblPr firstRow="1" bandRow="1"/>
              <a:tblGrid>
                <a:gridCol w="3493854">
                  <a:extLst>
                    <a:ext uri="{9D8B030D-6E8A-4147-A177-3AD203B41FA5}">
                      <a16:colId xmlns:a16="http://schemas.microsoft.com/office/drawing/2014/main" val="3560460175"/>
                    </a:ext>
                  </a:extLst>
                </a:gridCol>
                <a:gridCol w="1510249">
                  <a:extLst>
                    <a:ext uri="{9D8B030D-6E8A-4147-A177-3AD203B41FA5}">
                      <a16:colId xmlns:a16="http://schemas.microsoft.com/office/drawing/2014/main" val="87247811"/>
                    </a:ext>
                  </a:extLst>
                </a:gridCol>
                <a:gridCol w="1690582">
                  <a:extLst>
                    <a:ext uri="{9D8B030D-6E8A-4147-A177-3AD203B41FA5}">
                      <a16:colId xmlns:a16="http://schemas.microsoft.com/office/drawing/2014/main" val="3843611262"/>
                    </a:ext>
                  </a:extLst>
                </a:gridCol>
                <a:gridCol w="1735659">
                  <a:extLst>
                    <a:ext uri="{9D8B030D-6E8A-4147-A177-3AD203B41FA5}">
                      <a16:colId xmlns:a16="http://schemas.microsoft.com/office/drawing/2014/main" val="2995364823"/>
                    </a:ext>
                  </a:extLst>
                </a:gridCol>
                <a:gridCol w="1442623">
                  <a:extLst>
                    <a:ext uri="{9D8B030D-6E8A-4147-A177-3AD203B41FA5}">
                      <a16:colId xmlns:a16="http://schemas.microsoft.com/office/drawing/2014/main" val="1816637921"/>
                    </a:ext>
                  </a:extLst>
                </a:gridCol>
                <a:gridCol w="1622957">
                  <a:extLst>
                    <a:ext uri="{9D8B030D-6E8A-4147-A177-3AD203B41FA5}">
                      <a16:colId xmlns:a16="http://schemas.microsoft.com/office/drawing/2014/main" val="1502049200"/>
                    </a:ext>
                  </a:extLst>
                </a:gridCol>
              </a:tblGrid>
              <a:tr h="548559"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16" marR="91416"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Incentive Metric Targets</a:t>
                      </a: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FD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F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198332"/>
                  </a:ext>
                </a:extLst>
              </a:tr>
              <a:tr h="59007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1pPr>
                      <a:lvl2pPr marL="45720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2pPr>
                      <a:lvl3pPr marL="91440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3pPr>
                      <a:lvl4pPr marL="137160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4pPr>
                      <a:lvl5pPr marL="182880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5pPr>
                      <a:lvl6pPr marL="228600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6pPr>
                      <a:lvl7pPr marL="274320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7pPr>
                      <a:lvl8pPr marL="320040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8pPr>
                      <a:lvl9pPr marL="365760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9pPr>
                    </a:lstStyle>
                    <a:p>
                      <a:pPr algn="l"/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16" marR="91416" marT="45708" marB="457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Efficiency</a:t>
                      </a: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F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FD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Cut Over Percentage</a:t>
                      </a:r>
                    </a:p>
                  </a:txBody>
                  <a:tcPr marL="91416" marR="91416" marT="45708" marB="4570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Dispatch Efficiency</a:t>
                      </a: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873704"/>
                  </a:ext>
                </a:extLst>
              </a:tr>
              <a:tr h="34161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Area Manager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1pPr>
                      <a:lvl2pPr marL="45720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2pPr>
                      <a:lvl3pPr marL="91440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3pPr>
                      <a:lvl4pPr marL="137160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4pPr>
                      <a:lvl5pPr marL="182880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5pPr>
                      <a:lvl6pPr marL="228600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6pPr>
                      <a:lvl7pPr marL="274320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7pPr>
                      <a:lvl8pPr marL="320040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8pPr>
                      <a:lvl9pPr marL="365760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ATT Aleck Sans" panose="020B0503020203020204" pitchFamily="34" charset="0"/>
                          <a:ea typeface="+mn-ea"/>
                          <a:cs typeface="+mn-cs"/>
                        </a:rPr>
                        <a:t>Tier 3 Payout</a:t>
                      </a: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ATT Aleck Sans" panose="020B0503020203020204" pitchFamily="34" charset="0"/>
                          <a:ea typeface="+mn-ea"/>
                          <a:cs typeface="+mn-cs"/>
                        </a:rPr>
                        <a:t>Tier 2 Payout</a:t>
                      </a: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1pPr>
                      <a:lvl2pPr marL="45720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2pPr>
                      <a:lvl3pPr marL="91440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3pPr>
                      <a:lvl4pPr marL="137160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4pPr>
                      <a:lvl5pPr marL="182880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5pPr>
                      <a:lvl6pPr marL="228600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6pPr>
                      <a:lvl7pPr marL="274320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7pPr>
                      <a:lvl8pPr marL="320040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8pPr>
                      <a:lvl9pPr marL="3657600" algn="l" defTabSz="457200" rtl="0" eaLnBrk="1" latinLnBrk="0" hangingPunct="1">
                        <a:defRPr sz="1400" b="1" kern="1200">
                          <a:solidFill>
                            <a:schemeClr val="lt1"/>
                          </a:solidFill>
                          <a:latin typeface="ATT Aleck Sans" panose="020B0503020203020204" pitchFamily="34" charset="0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ATT Aleck Sans" panose="020B0503020203020204" pitchFamily="34" charset="0"/>
                          <a:ea typeface="+mn-ea"/>
                          <a:cs typeface="+mn-cs"/>
                        </a:rPr>
                        <a:t>Tier 1 Payout</a:t>
                      </a: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ATT Aleck Sans" panose="020B0503020203020204" pitchFamily="34" charset="0"/>
                          <a:ea typeface="+mn-ea"/>
                          <a:cs typeface="+mn-cs"/>
                        </a:rPr>
                        <a:t>Eligibility</a:t>
                      </a:r>
                    </a:p>
                  </a:txBody>
                  <a:tcPr marL="91416" marR="91416" marT="45708" marB="4570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ATT Aleck Sans" panose="020B0503020203020204" pitchFamily="34" charset="0"/>
                          <a:ea typeface="+mn-ea"/>
                          <a:cs typeface="+mn-cs"/>
                        </a:rPr>
                        <a:t>Eligibility</a:t>
                      </a: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01296"/>
                  </a:ext>
                </a:extLst>
              </a:tr>
              <a:tr h="51688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1pPr>
                      <a:lvl2pPr marL="4572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2pPr>
                      <a:lvl3pPr marL="9144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3pPr>
                      <a:lvl4pPr marL="13716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4pPr>
                      <a:lvl5pPr marL="18288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5pPr>
                      <a:lvl6pPr marL="22860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6pPr>
                      <a:lvl7pPr marL="27432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7pPr>
                      <a:lvl8pPr marL="32004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8pPr>
                      <a:lvl9pPr marL="36576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9pPr>
                    </a:lstStyle>
                    <a:p>
                      <a:pPr algn="l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Johnson</a:t>
                      </a: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106.00%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113.00%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10.00%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96.00%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3735287"/>
                  </a:ext>
                </a:extLst>
              </a:tr>
              <a:tr h="41771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1pPr>
                      <a:lvl2pPr marL="4572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2pPr>
                      <a:lvl3pPr marL="9144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3pPr>
                      <a:lvl4pPr marL="13716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4pPr>
                      <a:lvl5pPr marL="18288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5pPr>
                      <a:lvl6pPr marL="22860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6pPr>
                      <a:lvl7pPr marL="27432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7pPr>
                      <a:lvl8pPr marL="32004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8pPr>
                      <a:lvl9pPr marL="36576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9pPr>
                    </a:lstStyle>
                    <a:p>
                      <a:pPr algn="l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Jackson</a:t>
                      </a: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125.00%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134.00%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10.00%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98.00%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8276495"/>
                  </a:ext>
                </a:extLst>
              </a:tr>
              <a:tr h="41771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1pPr>
                      <a:lvl2pPr marL="4572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2pPr>
                      <a:lvl3pPr marL="9144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3pPr>
                      <a:lvl4pPr marL="13716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4pPr>
                      <a:lvl5pPr marL="18288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5pPr>
                      <a:lvl6pPr marL="22860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6pPr>
                      <a:lvl7pPr marL="27432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7pPr>
                      <a:lvl8pPr marL="32004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8pPr>
                      <a:lvl9pPr marL="36576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9pPr>
                    </a:lstStyle>
                    <a:p>
                      <a:pPr algn="l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Walter</a:t>
                      </a: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102.00%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107.00%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10.00%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96.00%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748589"/>
                  </a:ext>
                </a:extLst>
              </a:tr>
              <a:tr h="41771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1pPr>
                      <a:lvl2pPr marL="4572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2pPr>
                      <a:lvl3pPr marL="9144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3pPr>
                      <a:lvl4pPr marL="13716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4pPr>
                      <a:lvl5pPr marL="18288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5pPr>
                      <a:lvl6pPr marL="22860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6pPr>
                      <a:lvl7pPr marL="27432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7pPr>
                      <a:lvl8pPr marL="32004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8pPr>
                      <a:lvl9pPr marL="3657600" algn="l" defTabSz="457200" rtl="0" eaLnBrk="1" latinLnBrk="0" hangingPunct="1">
                        <a:defRPr sz="1400" kern="1200">
                          <a:solidFill>
                            <a:schemeClr val="dk1"/>
                          </a:solidFill>
                          <a:latin typeface="ATT Aleck Sans" panose="020B0503020203020204" pitchFamily="34" charset="0"/>
                        </a:defRPr>
                      </a:lvl9pPr>
                    </a:lstStyle>
                    <a:p>
                      <a:pPr algn="l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Thomas</a:t>
                      </a:r>
                    </a:p>
                  </a:txBody>
                  <a:tcPr marL="91416" marR="91416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104.00%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111.00%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10.00%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nlo" panose="020B0609030804020204" pitchFamily="49" charset="0"/>
                        </a:rPr>
                        <a:t>96.00%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4657121"/>
                  </a:ext>
                </a:extLst>
              </a:tr>
            </a:tbl>
          </a:graphicData>
        </a:graphic>
      </p:graphicFrame>
      <p:sp>
        <p:nvSpPr>
          <p:cNvPr id="11" name="Title 3">
            <a:extLst>
              <a:ext uri="{FF2B5EF4-FFF2-40B4-BE49-F238E27FC236}">
                <a16:creationId xmlns:a16="http://schemas.microsoft.com/office/drawing/2014/main" id="{C827D7C5-4D81-4051-8A9B-C59E2E6BB27C}"/>
              </a:ext>
            </a:extLst>
          </p:cNvPr>
          <p:cNvSpPr txBox="1">
            <a:spLocks/>
          </p:cNvSpPr>
          <p:nvPr/>
        </p:nvSpPr>
        <p:spPr>
          <a:xfrm>
            <a:off x="457019" y="200625"/>
            <a:ext cx="11505894" cy="4786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 sz="2400" b="0" i="0" kern="1200">
                <a:solidFill>
                  <a:schemeClr val="tx1"/>
                </a:solidFill>
                <a:latin typeface="ATT Aleck Sans Medium" panose="020B0503020203020204" pitchFamily="34" charset="0"/>
                <a:ea typeface="+mj-ea"/>
                <a:cs typeface="ATT Aleck Sans Medium" panose="020B0503020203020204" pitchFamily="34" charset="0"/>
              </a:defRPr>
            </a:lvl1pPr>
          </a:lstStyle>
          <a:p>
            <a:pPr marL="0" marR="0" lvl="0" indent="0" algn="l" defTabSz="4570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99" b="0" i="0" u="none" strike="noStrike" kern="1200" cap="none" spc="0" normalizeH="0" baseline="0" noProof="0" dirty="0">
                <a:ln>
                  <a:noFill/>
                </a:ln>
                <a:solidFill>
                  <a:srgbClr val="009FDB"/>
                </a:solidFill>
                <a:effectLst/>
                <a:uLnTx/>
                <a:uFillTx/>
                <a:latin typeface="ATT Aleck Sans Medium" panose="020B0503020203020204" pitchFamily="34" charset="0"/>
                <a:ea typeface="+mj-ea"/>
                <a:cs typeface="ATT Aleck Sans Medium" panose="020B0503020203020204" pitchFamily="34" charset="0"/>
              </a:rPr>
              <a:t>Southeast Region:  NWS – </a:t>
            </a:r>
            <a:r>
              <a:rPr kumimoji="0" lang="en-US" sz="2399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TT Aleck Sans Medium" panose="020B0503020203020204" pitchFamily="34" charset="0"/>
                <a:ea typeface="+mj-ea"/>
                <a:cs typeface="ATT Aleck Sans Medium" panose="020B0503020203020204" pitchFamily="34" charset="0"/>
              </a:rPr>
              <a:t>CFO Incentive Targets</a:t>
            </a:r>
            <a:br>
              <a:rPr kumimoji="0" lang="en-US" sz="2399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TT Aleck Sans Medium" panose="020B0503020203020204" pitchFamily="34" charset="0"/>
                <a:ea typeface="+mj-ea"/>
                <a:cs typeface="ATT Aleck Sans Medium" panose="020B0503020203020204" pitchFamily="34" charset="0"/>
              </a:rPr>
            </a:br>
            <a:endParaRPr kumimoji="0" lang="en-US" sz="2399" b="1" i="0" u="none" strike="noStrike" kern="1200" cap="none" spc="0" normalizeH="0" baseline="0" noProof="0" dirty="0">
              <a:ln>
                <a:noFill/>
              </a:ln>
              <a:solidFill>
                <a:srgbClr val="009FDB"/>
              </a:solidFill>
              <a:effectLst/>
              <a:uLnTx/>
              <a:uFillTx/>
              <a:latin typeface="ATT Aleck Sans Medium" panose="020B0503020203020204" pitchFamily="34" charset="0"/>
              <a:ea typeface="+mj-ea"/>
              <a:cs typeface="ATT Aleck Sans Medium" panose="020B0503020203020204" pitchFamily="34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8DFEAD-A74B-44C7-B9A6-17C851B66358}"/>
              </a:ext>
            </a:extLst>
          </p:cNvPr>
          <p:cNvCxnSpPr>
            <a:cxnSpLocks/>
          </p:cNvCxnSpPr>
          <p:nvPr/>
        </p:nvCxnSpPr>
        <p:spPr>
          <a:xfrm>
            <a:off x="229088" y="566470"/>
            <a:ext cx="11610488" cy="0"/>
          </a:xfrm>
          <a:prstGeom prst="line">
            <a:avLst/>
          </a:prstGeom>
          <a:ln w="19050" cap="sq">
            <a:solidFill>
              <a:schemeClr val="accent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9425DCD-EFF5-42EC-A32F-FD2CD1323C4D}"/>
              </a:ext>
            </a:extLst>
          </p:cNvPr>
          <p:cNvSpPr txBox="1"/>
          <p:nvPr/>
        </p:nvSpPr>
        <p:spPr>
          <a:xfrm>
            <a:off x="343652" y="4463042"/>
            <a:ext cx="6251296" cy="182291"/>
          </a:xfrm>
          <a:prstGeom prst="rect">
            <a:avLst/>
          </a:prstGeom>
          <a:noFill/>
        </p:spPr>
        <p:txBody>
          <a:bodyPr wrap="square" lIns="0" tIns="0" rIns="0" bIns="0" rtlCol="0" anchor="t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t>Targets subject to change. </a:t>
            </a:r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B288E041-745A-45C1-958B-6532684330A9}"/>
              </a:ext>
            </a:extLst>
          </p:cNvPr>
          <p:cNvSpPr txBox="1">
            <a:spLocks/>
          </p:cNvSpPr>
          <p:nvPr/>
        </p:nvSpPr>
        <p:spPr>
          <a:xfrm>
            <a:off x="506177" y="6422966"/>
            <a:ext cx="8411400" cy="330573"/>
          </a:xfrm>
          <a:prstGeom prst="rect">
            <a:avLst/>
          </a:prstGeom>
        </p:spPr>
        <p:txBody>
          <a:bodyPr anchor="ctr">
            <a:normAutofit fontScale="55000" lnSpcReduction="2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063"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ATT Aleck Sans" panose="020B0503020203020204" pitchFamily="34" charset="0"/>
              </a:rPr>
              <a:t>2021 NWS you Earn Incentive 2Q Changes / March 11</a:t>
            </a:r>
            <a:r>
              <a:rPr lang="en-US" baseline="30000" dirty="0">
                <a:solidFill>
                  <a:srgbClr val="000000"/>
                </a:solidFill>
                <a:latin typeface="ATT Aleck Sans" panose="020B0503020203020204" pitchFamily="34" charset="0"/>
              </a:rPr>
              <a:t>th</a:t>
            </a:r>
            <a:r>
              <a:rPr lang="en-US" dirty="0">
                <a:solidFill>
                  <a:srgbClr val="000000"/>
                </a:solidFill>
                <a:latin typeface="ATT Aleck Sans" panose="020B0503020203020204" pitchFamily="34" charset="0"/>
              </a:rPr>
              <a:t> , 2021 / © 2021 AT&amp;T Intellectual Property - AT&amp;T Proprietary (Internal Use Only) </a:t>
            </a:r>
          </a:p>
        </p:txBody>
      </p:sp>
    </p:spTree>
    <p:extLst>
      <p:ext uri="{BB962C8B-B14F-4D97-AF65-F5344CB8AC3E}">
        <p14:creationId xmlns:p14="http://schemas.microsoft.com/office/powerpoint/2010/main" val="37766515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qkhu2760ykSuyc6out17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641</Words>
  <Application>Microsoft Office PowerPoint</Application>
  <PresentationFormat>Widescreen</PresentationFormat>
  <Paragraphs>155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ATT Aleck Cd Medium</vt:lpstr>
      <vt:lpstr>ATT Aleck Sans</vt:lpstr>
      <vt:lpstr>ATT Aleck Sans Medium</vt:lpstr>
      <vt:lpstr>ATT Aleck Slab Black</vt:lpstr>
      <vt:lpstr>Calibri</vt:lpstr>
      <vt:lpstr>Calibri Light</vt:lpstr>
      <vt:lpstr>Courier New</vt:lpstr>
      <vt:lpstr>Menlo</vt:lpstr>
      <vt:lpstr>Office Theme</vt:lpstr>
      <vt:lpstr>think-cell Slide</vt:lpstr>
      <vt:lpstr>2021 2Q National Wire Services  Incentive Changes</vt:lpstr>
      <vt:lpstr>Summary Machine Operators</vt:lpstr>
      <vt:lpstr>2020 Field Ops you Earn Incentive for Non-Management PMO</vt:lpstr>
      <vt:lpstr>2021 NWS you Earn Incentive for Non-Management FMO – April 1st, 2021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CFO Incentive Planning</dc:title>
  <dc:creator>GONZALEZ, ESTEVAN A</dc:creator>
  <cp:lastModifiedBy>BOWLING, DANIEL L (LABOR)</cp:lastModifiedBy>
  <cp:revision>29</cp:revision>
  <dcterms:created xsi:type="dcterms:W3CDTF">2021-02-03T13:58:31Z</dcterms:created>
  <dcterms:modified xsi:type="dcterms:W3CDTF">2021-03-17T13:18:25Z</dcterms:modified>
</cp:coreProperties>
</file>